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60" r:id="rId2"/>
    <p:sldId id="259" r:id="rId3"/>
    <p:sldId id="265" r:id="rId4"/>
    <p:sldId id="382" r:id="rId5"/>
    <p:sldId id="378" r:id="rId6"/>
    <p:sldId id="403" r:id="rId7"/>
    <p:sldId id="379" r:id="rId8"/>
    <p:sldId id="394" r:id="rId9"/>
    <p:sldId id="396" r:id="rId10"/>
    <p:sldId id="398" r:id="rId11"/>
    <p:sldId id="397" r:id="rId12"/>
    <p:sldId id="404" r:id="rId13"/>
    <p:sldId id="405" r:id="rId14"/>
    <p:sldId id="406" r:id="rId15"/>
    <p:sldId id="391" r:id="rId16"/>
    <p:sldId id="395" r:id="rId17"/>
    <p:sldId id="409" r:id="rId18"/>
    <p:sldId id="257" r:id="rId19"/>
    <p:sldId id="258" r:id="rId20"/>
    <p:sldId id="385" r:id="rId21"/>
    <p:sldId id="392" r:id="rId22"/>
    <p:sldId id="401" r:id="rId23"/>
    <p:sldId id="402" r:id="rId24"/>
    <p:sldId id="399" r:id="rId25"/>
    <p:sldId id="400" r:id="rId26"/>
    <p:sldId id="383" r:id="rId27"/>
    <p:sldId id="384" r:id="rId28"/>
    <p:sldId id="393" r:id="rId29"/>
    <p:sldId id="390" r:id="rId30"/>
    <p:sldId id="386" r:id="rId31"/>
    <p:sldId id="387" r:id="rId32"/>
    <p:sldId id="388" r:id="rId33"/>
    <p:sldId id="389" r:id="rId34"/>
    <p:sldId id="407" r:id="rId35"/>
    <p:sldId id="408" r:id="rId36"/>
    <p:sldId id="30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A349A4"/>
    <a:srgbClr val="7092BE"/>
    <a:srgbClr val="99D9EA"/>
    <a:srgbClr val="3F48CC"/>
    <a:srgbClr val="FF7F27"/>
    <a:srgbClr val="8800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DD602-1288-474B-8F81-4A3C9FD0FBCA}" type="doc">
      <dgm:prSet loTypeId="urn:microsoft.com/office/officeart/2005/8/layout/bProcess3" loCatId="process" qsTypeId="urn:microsoft.com/office/officeart/2005/8/quickstyle/simple1" qsCatId="simple" csTypeId="urn:microsoft.com/office/officeart/2005/8/colors/accent6_1" csCatId="accent6" phldr="1"/>
      <dgm:spPr/>
    </dgm:pt>
    <dgm:pt modelId="{D6E71D71-2F13-4838-B5EE-75A1772642F5}">
      <dgm:prSet phldrT="[Text]"/>
      <dgm:spPr/>
      <dgm:t>
        <a:bodyPr/>
        <a:lstStyle/>
        <a:p>
          <a:r>
            <a:rPr lang="en-PH" dirty="0" err="1" smtClean="0">
              <a:ln>
                <a:noFill/>
              </a:ln>
            </a:rPr>
            <a:t>Scheerer</a:t>
          </a:r>
          <a:r>
            <a:rPr lang="en-PH" dirty="0" smtClean="0">
              <a:ln>
                <a:noFill/>
              </a:ln>
            </a:rPr>
            <a:t> (1920)</a:t>
          </a:r>
          <a:endParaRPr lang="en-PH" dirty="0">
            <a:ln>
              <a:noFill/>
            </a:ln>
          </a:endParaRPr>
        </a:p>
      </dgm:t>
    </dgm:pt>
    <dgm:pt modelId="{2BDCEFFF-3B45-4B76-B9C9-C8AC2B059D6F}" type="parTrans" cxnId="{CC01AF8C-F19F-4BB9-99F8-9552C5F6CF8C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C4B4E416-BB24-4082-BEFE-CDF33321B982}" type="sibTrans" cxnId="{CC01AF8C-F19F-4BB9-99F8-9552C5F6CF8C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05EBCBC9-CE73-44AD-9E13-08D2EF421379}">
      <dgm:prSet phldrT="[Text]"/>
      <dgm:spPr/>
      <dgm:t>
        <a:bodyPr/>
        <a:lstStyle/>
        <a:p>
          <a:r>
            <a:rPr lang="en-PH" dirty="0" err="1" smtClean="0">
              <a:ln>
                <a:noFill/>
              </a:ln>
            </a:rPr>
            <a:t>dela</a:t>
          </a:r>
          <a:r>
            <a:rPr lang="en-PH" dirty="0" smtClean="0">
              <a:ln>
                <a:noFill/>
              </a:ln>
            </a:rPr>
            <a:t> Cruz &amp; </a:t>
          </a:r>
          <a:r>
            <a:rPr lang="en-PH" dirty="0" err="1" smtClean="0">
              <a:ln>
                <a:noFill/>
              </a:ln>
            </a:rPr>
            <a:t>Zorc</a:t>
          </a:r>
          <a:r>
            <a:rPr lang="en-PH" dirty="0" smtClean="0">
              <a:ln>
                <a:noFill/>
              </a:ln>
            </a:rPr>
            <a:t> (1968)</a:t>
          </a:r>
          <a:endParaRPr lang="en-PH" dirty="0">
            <a:ln>
              <a:noFill/>
            </a:ln>
          </a:endParaRPr>
        </a:p>
      </dgm:t>
    </dgm:pt>
    <dgm:pt modelId="{468E7B81-9B48-4515-9AF4-023D8982331D}" type="parTrans" cxnId="{6E4685ED-0500-4CD1-8142-875F4EDBDE33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3B9C9152-6A2E-4CB4-8A1C-29D5956BCD76}" type="sibTrans" cxnId="{6E4685ED-0500-4CD1-8142-875F4EDBDE33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EA68E419-BF29-4DE8-B2E9-3C28F6424A7A}">
      <dgm:prSet phldrT="[Text]"/>
      <dgm:spPr/>
      <dgm:t>
        <a:bodyPr/>
        <a:lstStyle/>
        <a:p>
          <a:r>
            <a:rPr lang="en-PH" dirty="0" smtClean="0">
              <a:ln>
                <a:noFill/>
              </a:ln>
            </a:rPr>
            <a:t>Salas Reyes, </a:t>
          </a:r>
          <a:r>
            <a:rPr lang="en-PH" dirty="0" err="1" smtClean="0">
              <a:ln>
                <a:noFill/>
              </a:ln>
            </a:rPr>
            <a:t>Zorc</a:t>
          </a:r>
          <a:r>
            <a:rPr lang="en-PH" dirty="0" smtClean="0">
              <a:ln>
                <a:noFill/>
              </a:ln>
            </a:rPr>
            <a:t> &amp; Prado (1969)</a:t>
          </a:r>
          <a:endParaRPr lang="en-PH" dirty="0">
            <a:ln>
              <a:noFill/>
            </a:ln>
          </a:endParaRPr>
        </a:p>
      </dgm:t>
    </dgm:pt>
    <dgm:pt modelId="{0BE05274-1D36-4973-9491-C4DA3B68D629}" type="parTrans" cxnId="{6A2006F0-5F45-4466-8BB6-4081E792058C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F4BFC291-4FCD-4258-8DE4-1D98DC0DDFC1}" type="sibTrans" cxnId="{6A2006F0-5F45-4466-8BB6-4081E792058C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31744F1D-BC5B-4EA4-8B3F-D9F1E4A28850}">
      <dgm:prSet/>
      <dgm:spPr/>
      <dgm:t>
        <a:bodyPr/>
        <a:lstStyle/>
        <a:p>
          <a:r>
            <a:rPr lang="en-PH" dirty="0" err="1" smtClean="0">
              <a:ln>
                <a:noFill/>
              </a:ln>
            </a:rPr>
            <a:t>Zorc</a:t>
          </a:r>
          <a:r>
            <a:rPr lang="en-PH" dirty="0" smtClean="0">
              <a:ln>
                <a:noFill/>
              </a:ln>
            </a:rPr>
            <a:t> (1977)</a:t>
          </a:r>
          <a:endParaRPr lang="en-PH" dirty="0">
            <a:ln>
              <a:noFill/>
            </a:ln>
          </a:endParaRPr>
        </a:p>
      </dgm:t>
    </dgm:pt>
    <dgm:pt modelId="{4875B296-E0BA-4AD5-9B1D-6EDEBB3F3A81}" type="parTrans" cxnId="{A1706654-5095-4098-A62B-15140B77C367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266701C8-48D0-46BB-A685-828B8DB8C87B}" type="sibTrans" cxnId="{A1706654-5095-4098-A62B-15140B77C367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8ADEDC06-76D0-4639-8332-FB2E54D925CE}">
      <dgm:prSet/>
      <dgm:spPr/>
      <dgm:t>
        <a:bodyPr/>
        <a:lstStyle/>
        <a:p>
          <a:r>
            <a:rPr lang="en-PH" dirty="0" smtClean="0">
              <a:ln>
                <a:noFill/>
              </a:ln>
            </a:rPr>
            <a:t>Paz (1981)</a:t>
          </a:r>
          <a:endParaRPr lang="en-PH" dirty="0">
            <a:ln>
              <a:noFill/>
            </a:ln>
          </a:endParaRPr>
        </a:p>
      </dgm:t>
    </dgm:pt>
    <dgm:pt modelId="{462786CB-D4C9-40E4-AB54-7048A96289E6}" type="parTrans" cxnId="{D844C5FA-B9EF-452F-ACAB-DDA6C8BD85E2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E818A58B-4099-47CE-854B-75E9FA1C450C}" type="sibTrans" cxnId="{D844C5FA-B9EF-452F-ACAB-DDA6C8BD85E2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8EBB02A2-A551-410C-9190-A3F9FFC9CB1B}">
      <dgm:prSet/>
      <dgm:spPr/>
      <dgm:t>
        <a:bodyPr/>
        <a:lstStyle/>
        <a:p>
          <a:r>
            <a:rPr lang="en-PH" dirty="0" err="1" smtClean="0">
              <a:ln>
                <a:noFill/>
              </a:ln>
            </a:rPr>
            <a:t>Zorc</a:t>
          </a:r>
          <a:r>
            <a:rPr lang="en-PH" dirty="0" smtClean="0">
              <a:ln>
                <a:noFill/>
              </a:ln>
            </a:rPr>
            <a:t> (2005)</a:t>
          </a:r>
          <a:endParaRPr lang="en-PH" dirty="0">
            <a:ln>
              <a:noFill/>
            </a:ln>
          </a:endParaRPr>
        </a:p>
      </dgm:t>
    </dgm:pt>
    <dgm:pt modelId="{D51694B1-468E-4A83-B4F7-04E66396EBC5}" type="parTrans" cxnId="{B1EC0D34-2056-4B4F-9268-99A7F64A0597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74C4341D-4264-4C37-8125-4796A06582D1}" type="sibTrans" cxnId="{B1EC0D34-2056-4B4F-9268-99A7F64A0597}">
      <dgm:prSet/>
      <dgm:spPr/>
      <dgm:t>
        <a:bodyPr/>
        <a:lstStyle/>
        <a:p>
          <a:endParaRPr lang="en-PH">
            <a:ln>
              <a:noFill/>
            </a:ln>
          </a:endParaRPr>
        </a:p>
      </dgm:t>
    </dgm:pt>
    <dgm:pt modelId="{BCD406A9-0C28-4FFF-BBF8-597E814E3812}" type="pres">
      <dgm:prSet presAssocID="{118DD602-1288-474B-8F81-4A3C9FD0FBCA}" presName="Name0" presStyleCnt="0">
        <dgm:presLayoutVars>
          <dgm:dir/>
          <dgm:resizeHandles val="exact"/>
        </dgm:presLayoutVars>
      </dgm:prSet>
      <dgm:spPr/>
    </dgm:pt>
    <dgm:pt modelId="{22E8CE62-5DF0-4075-8CF0-8EACFEDD26DD}" type="pres">
      <dgm:prSet presAssocID="{D6E71D71-2F13-4838-B5EE-75A1772642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E0A00B2-91F0-4C8B-A4F7-A9D06DA883E4}" type="pres">
      <dgm:prSet presAssocID="{C4B4E416-BB24-4082-BEFE-CDF33321B982}" presName="sibTrans" presStyleLbl="sibTrans1D1" presStyleIdx="0" presStyleCnt="5"/>
      <dgm:spPr/>
      <dgm:t>
        <a:bodyPr/>
        <a:lstStyle/>
        <a:p>
          <a:endParaRPr lang="en-PH"/>
        </a:p>
      </dgm:t>
    </dgm:pt>
    <dgm:pt modelId="{25CA7E45-B0CC-469E-AFFC-69C54CF93C4B}" type="pres">
      <dgm:prSet presAssocID="{C4B4E416-BB24-4082-BEFE-CDF33321B982}" presName="connectorText" presStyleLbl="sibTrans1D1" presStyleIdx="0" presStyleCnt="5"/>
      <dgm:spPr/>
      <dgm:t>
        <a:bodyPr/>
        <a:lstStyle/>
        <a:p>
          <a:endParaRPr lang="en-PH"/>
        </a:p>
      </dgm:t>
    </dgm:pt>
    <dgm:pt modelId="{000C132B-455B-41DE-9BB7-8F01BAEEF14B}" type="pres">
      <dgm:prSet presAssocID="{05EBCBC9-CE73-44AD-9E13-08D2EF42137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21A5438-5333-4EDE-983A-7CE7A0BBA4A8}" type="pres">
      <dgm:prSet presAssocID="{3B9C9152-6A2E-4CB4-8A1C-29D5956BCD76}" presName="sibTrans" presStyleLbl="sibTrans1D1" presStyleIdx="1" presStyleCnt="5"/>
      <dgm:spPr/>
      <dgm:t>
        <a:bodyPr/>
        <a:lstStyle/>
        <a:p>
          <a:endParaRPr lang="en-PH"/>
        </a:p>
      </dgm:t>
    </dgm:pt>
    <dgm:pt modelId="{40A4CECF-98A8-4775-A460-D2228D279C78}" type="pres">
      <dgm:prSet presAssocID="{3B9C9152-6A2E-4CB4-8A1C-29D5956BCD76}" presName="connectorText" presStyleLbl="sibTrans1D1" presStyleIdx="1" presStyleCnt="5"/>
      <dgm:spPr/>
      <dgm:t>
        <a:bodyPr/>
        <a:lstStyle/>
        <a:p>
          <a:endParaRPr lang="en-PH"/>
        </a:p>
      </dgm:t>
    </dgm:pt>
    <dgm:pt modelId="{55168E9E-4EC8-4C7F-823D-D9ACC27D9630}" type="pres">
      <dgm:prSet presAssocID="{EA68E419-BF29-4DE8-B2E9-3C28F6424A7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EE00356-CAB8-48C6-8009-F1D96814F11D}" type="pres">
      <dgm:prSet presAssocID="{F4BFC291-4FCD-4258-8DE4-1D98DC0DDFC1}" presName="sibTrans" presStyleLbl="sibTrans1D1" presStyleIdx="2" presStyleCnt="5"/>
      <dgm:spPr/>
      <dgm:t>
        <a:bodyPr/>
        <a:lstStyle/>
        <a:p>
          <a:endParaRPr lang="en-PH"/>
        </a:p>
      </dgm:t>
    </dgm:pt>
    <dgm:pt modelId="{6CE1984F-AA11-4B47-8E88-CABA755D4455}" type="pres">
      <dgm:prSet presAssocID="{F4BFC291-4FCD-4258-8DE4-1D98DC0DDFC1}" presName="connectorText" presStyleLbl="sibTrans1D1" presStyleIdx="2" presStyleCnt="5"/>
      <dgm:spPr/>
      <dgm:t>
        <a:bodyPr/>
        <a:lstStyle/>
        <a:p>
          <a:endParaRPr lang="en-PH"/>
        </a:p>
      </dgm:t>
    </dgm:pt>
    <dgm:pt modelId="{A8C55CDE-0FFB-447D-BA8A-9F94FA3B85E2}" type="pres">
      <dgm:prSet presAssocID="{31744F1D-BC5B-4EA4-8B3F-D9F1E4A2885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604756CA-6E62-4AF7-B4AC-9AC8E16DFDEE}" type="pres">
      <dgm:prSet presAssocID="{266701C8-48D0-46BB-A685-828B8DB8C87B}" presName="sibTrans" presStyleLbl="sibTrans1D1" presStyleIdx="3" presStyleCnt="5"/>
      <dgm:spPr/>
      <dgm:t>
        <a:bodyPr/>
        <a:lstStyle/>
        <a:p>
          <a:endParaRPr lang="en-PH"/>
        </a:p>
      </dgm:t>
    </dgm:pt>
    <dgm:pt modelId="{3165ED39-5BC2-4F6F-8915-4F9285683F58}" type="pres">
      <dgm:prSet presAssocID="{266701C8-48D0-46BB-A685-828B8DB8C87B}" presName="connectorText" presStyleLbl="sibTrans1D1" presStyleIdx="3" presStyleCnt="5"/>
      <dgm:spPr/>
      <dgm:t>
        <a:bodyPr/>
        <a:lstStyle/>
        <a:p>
          <a:endParaRPr lang="en-PH"/>
        </a:p>
      </dgm:t>
    </dgm:pt>
    <dgm:pt modelId="{C9A90B82-8972-4FD3-AF2A-B29385F543D3}" type="pres">
      <dgm:prSet presAssocID="{8ADEDC06-76D0-4639-8332-FB2E54D925C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88B3580A-6263-43E9-B628-A42925266611}" type="pres">
      <dgm:prSet presAssocID="{E818A58B-4099-47CE-854B-75E9FA1C450C}" presName="sibTrans" presStyleLbl="sibTrans1D1" presStyleIdx="4" presStyleCnt="5"/>
      <dgm:spPr/>
      <dgm:t>
        <a:bodyPr/>
        <a:lstStyle/>
        <a:p>
          <a:endParaRPr lang="en-PH"/>
        </a:p>
      </dgm:t>
    </dgm:pt>
    <dgm:pt modelId="{6B945A9F-653C-4CC9-BC43-7E002533539F}" type="pres">
      <dgm:prSet presAssocID="{E818A58B-4099-47CE-854B-75E9FA1C450C}" presName="connectorText" presStyleLbl="sibTrans1D1" presStyleIdx="4" presStyleCnt="5"/>
      <dgm:spPr/>
      <dgm:t>
        <a:bodyPr/>
        <a:lstStyle/>
        <a:p>
          <a:endParaRPr lang="en-PH"/>
        </a:p>
      </dgm:t>
    </dgm:pt>
    <dgm:pt modelId="{C8707693-8235-41C8-99BE-F1FC0497E156}" type="pres">
      <dgm:prSet presAssocID="{8EBB02A2-A551-410C-9190-A3F9FFC9CB1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A194A886-BF84-46FF-9A21-4F449BA758C7}" type="presOf" srcId="{31744F1D-BC5B-4EA4-8B3F-D9F1E4A28850}" destId="{A8C55CDE-0FFB-447D-BA8A-9F94FA3B85E2}" srcOrd="0" destOrd="0" presId="urn:microsoft.com/office/officeart/2005/8/layout/bProcess3"/>
    <dgm:cxn modelId="{B1EC0D34-2056-4B4F-9268-99A7F64A0597}" srcId="{118DD602-1288-474B-8F81-4A3C9FD0FBCA}" destId="{8EBB02A2-A551-410C-9190-A3F9FFC9CB1B}" srcOrd="5" destOrd="0" parTransId="{D51694B1-468E-4A83-B4F7-04E66396EBC5}" sibTransId="{74C4341D-4264-4C37-8125-4796A06582D1}"/>
    <dgm:cxn modelId="{CC01AF8C-F19F-4BB9-99F8-9552C5F6CF8C}" srcId="{118DD602-1288-474B-8F81-4A3C9FD0FBCA}" destId="{D6E71D71-2F13-4838-B5EE-75A1772642F5}" srcOrd="0" destOrd="0" parTransId="{2BDCEFFF-3B45-4B76-B9C9-C8AC2B059D6F}" sibTransId="{C4B4E416-BB24-4082-BEFE-CDF33321B982}"/>
    <dgm:cxn modelId="{0C0E7641-C359-4115-9279-49CE0BCE8165}" type="presOf" srcId="{266701C8-48D0-46BB-A685-828B8DB8C87B}" destId="{604756CA-6E62-4AF7-B4AC-9AC8E16DFDEE}" srcOrd="0" destOrd="0" presId="urn:microsoft.com/office/officeart/2005/8/layout/bProcess3"/>
    <dgm:cxn modelId="{511B4295-AB82-4D9E-8578-6FD1590DFF0E}" type="presOf" srcId="{8ADEDC06-76D0-4639-8332-FB2E54D925CE}" destId="{C9A90B82-8972-4FD3-AF2A-B29385F543D3}" srcOrd="0" destOrd="0" presId="urn:microsoft.com/office/officeart/2005/8/layout/bProcess3"/>
    <dgm:cxn modelId="{E0B6238C-6EB7-40C2-8BDB-C02E6C2A3F3E}" type="presOf" srcId="{8EBB02A2-A551-410C-9190-A3F9FFC9CB1B}" destId="{C8707693-8235-41C8-99BE-F1FC0497E156}" srcOrd="0" destOrd="0" presId="urn:microsoft.com/office/officeart/2005/8/layout/bProcess3"/>
    <dgm:cxn modelId="{C5D896A4-BD8B-41E1-A19F-0F9C9227DD60}" type="presOf" srcId="{C4B4E416-BB24-4082-BEFE-CDF33321B982}" destId="{EE0A00B2-91F0-4C8B-A4F7-A9D06DA883E4}" srcOrd="0" destOrd="0" presId="urn:microsoft.com/office/officeart/2005/8/layout/bProcess3"/>
    <dgm:cxn modelId="{D844C5FA-B9EF-452F-ACAB-DDA6C8BD85E2}" srcId="{118DD602-1288-474B-8F81-4A3C9FD0FBCA}" destId="{8ADEDC06-76D0-4639-8332-FB2E54D925CE}" srcOrd="4" destOrd="0" parTransId="{462786CB-D4C9-40E4-AB54-7048A96289E6}" sibTransId="{E818A58B-4099-47CE-854B-75E9FA1C450C}"/>
    <dgm:cxn modelId="{9BD293EE-BB71-4391-A7F1-C9DB75E32297}" type="presOf" srcId="{266701C8-48D0-46BB-A685-828B8DB8C87B}" destId="{3165ED39-5BC2-4F6F-8915-4F9285683F58}" srcOrd="1" destOrd="0" presId="urn:microsoft.com/office/officeart/2005/8/layout/bProcess3"/>
    <dgm:cxn modelId="{ED9FF18A-E778-476A-9D75-BAA3F1556899}" type="presOf" srcId="{3B9C9152-6A2E-4CB4-8A1C-29D5956BCD76}" destId="{321A5438-5333-4EDE-983A-7CE7A0BBA4A8}" srcOrd="0" destOrd="0" presId="urn:microsoft.com/office/officeart/2005/8/layout/bProcess3"/>
    <dgm:cxn modelId="{D86EC055-4E1F-4B78-B01B-4DFEC3A69026}" type="presOf" srcId="{05EBCBC9-CE73-44AD-9E13-08D2EF421379}" destId="{000C132B-455B-41DE-9BB7-8F01BAEEF14B}" srcOrd="0" destOrd="0" presId="urn:microsoft.com/office/officeart/2005/8/layout/bProcess3"/>
    <dgm:cxn modelId="{D8BC55A6-5837-45E6-9552-33ACB773AF8F}" type="presOf" srcId="{F4BFC291-4FCD-4258-8DE4-1D98DC0DDFC1}" destId="{6CE1984F-AA11-4B47-8E88-CABA755D4455}" srcOrd="1" destOrd="0" presId="urn:microsoft.com/office/officeart/2005/8/layout/bProcess3"/>
    <dgm:cxn modelId="{FAAEF1C8-4F33-4F1D-AEDC-44D5CD5FDCDB}" type="presOf" srcId="{C4B4E416-BB24-4082-BEFE-CDF33321B982}" destId="{25CA7E45-B0CC-469E-AFFC-69C54CF93C4B}" srcOrd="1" destOrd="0" presId="urn:microsoft.com/office/officeart/2005/8/layout/bProcess3"/>
    <dgm:cxn modelId="{307960B4-CADE-4962-9ED0-D0A25DBC5FEF}" type="presOf" srcId="{F4BFC291-4FCD-4258-8DE4-1D98DC0DDFC1}" destId="{9EE00356-CAB8-48C6-8009-F1D96814F11D}" srcOrd="0" destOrd="0" presId="urn:microsoft.com/office/officeart/2005/8/layout/bProcess3"/>
    <dgm:cxn modelId="{D87528D9-1837-4733-8370-BB1BA3EEB376}" type="presOf" srcId="{EA68E419-BF29-4DE8-B2E9-3C28F6424A7A}" destId="{55168E9E-4EC8-4C7F-823D-D9ACC27D9630}" srcOrd="0" destOrd="0" presId="urn:microsoft.com/office/officeart/2005/8/layout/bProcess3"/>
    <dgm:cxn modelId="{6A2006F0-5F45-4466-8BB6-4081E792058C}" srcId="{118DD602-1288-474B-8F81-4A3C9FD0FBCA}" destId="{EA68E419-BF29-4DE8-B2E9-3C28F6424A7A}" srcOrd="2" destOrd="0" parTransId="{0BE05274-1D36-4973-9491-C4DA3B68D629}" sibTransId="{F4BFC291-4FCD-4258-8DE4-1D98DC0DDFC1}"/>
    <dgm:cxn modelId="{1332F60F-BFDD-4FDA-939E-B59D35110CB9}" type="presOf" srcId="{D6E71D71-2F13-4838-B5EE-75A1772642F5}" destId="{22E8CE62-5DF0-4075-8CF0-8EACFEDD26DD}" srcOrd="0" destOrd="0" presId="urn:microsoft.com/office/officeart/2005/8/layout/bProcess3"/>
    <dgm:cxn modelId="{5AD53C65-CC39-44B5-930A-DB31C70454FE}" type="presOf" srcId="{118DD602-1288-474B-8F81-4A3C9FD0FBCA}" destId="{BCD406A9-0C28-4FFF-BBF8-597E814E3812}" srcOrd="0" destOrd="0" presId="urn:microsoft.com/office/officeart/2005/8/layout/bProcess3"/>
    <dgm:cxn modelId="{EFFAB09D-107A-494B-B2BE-0BC5C957B8D4}" type="presOf" srcId="{E818A58B-4099-47CE-854B-75E9FA1C450C}" destId="{6B945A9F-653C-4CC9-BC43-7E002533539F}" srcOrd="1" destOrd="0" presId="urn:microsoft.com/office/officeart/2005/8/layout/bProcess3"/>
    <dgm:cxn modelId="{9C2B054B-16DA-4A29-9BE2-9208F0A5538A}" type="presOf" srcId="{3B9C9152-6A2E-4CB4-8A1C-29D5956BCD76}" destId="{40A4CECF-98A8-4775-A460-D2228D279C78}" srcOrd="1" destOrd="0" presId="urn:microsoft.com/office/officeart/2005/8/layout/bProcess3"/>
    <dgm:cxn modelId="{DA186073-3F56-4475-8D48-59CFB4C02BC7}" type="presOf" srcId="{E818A58B-4099-47CE-854B-75E9FA1C450C}" destId="{88B3580A-6263-43E9-B628-A42925266611}" srcOrd="0" destOrd="0" presId="urn:microsoft.com/office/officeart/2005/8/layout/bProcess3"/>
    <dgm:cxn modelId="{6E4685ED-0500-4CD1-8142-875F4EDBDE33}" srcId="{118DD602-1288-474B-8F81-4A3C9FD0FBCA}" destId="{05EBCBC9-CE73-44AD-9E13-08D2EF421379}" srcOrd="1" destOrd="0" parTransId="{468E7B81-9B48-4515-9AF4-023D8982331D}" sibTransId="{3B9C9152-6A2E-4CB4-8A1C-29D5956BCD76}"/>
    <dgm:cxn modelId="{A1706654-5095-4098-A62B-15140B77C367}" srcId="{118DD602-1288-474B-8F81-4A3C9FD0FBCA}" destId="{31744F1D-BC5B-4EA4-8B3F-D9F1E4A28850}" srcOrd="3" destOrd="0" parTransId="{4875B296-E0BA-4AD5-9B1D-6EDEBB3F3A81}" sibTransId="{266701C8-48D0-46BB-A685-828B8DB8C87B}"/>
    <dgm:cxn modelId="{334FDFEA-DEF2-4B97-8B6F-3F7A5A4EF38F}" type="presParOf" srcId="{BCD406A9-0C28-4FFF-BBF8-597E814E3812}" destId="{22E8CE62-5DF0-4075-8CF0-8EACFEDD26DD}" srcOrd="0" destOrd="0" presId="urn:microsoft.com/office/officeart/2005/8/layout/bProcess3"/>
    <dgm:cxn modelId="{8BFBB56B-3E77-4EF7-AB61-B6F3F7DD2E86}" type="presParOf" srcId="{BCD406A9-0C28-4FFF-BBF8-597E814E3812}" destId="{EE0A00B2-91F0-4C8B-A4F7-A9D06DA883E4}" srcOrd="1" destOrd="0" presId="urn:microsoft.com/office/officeart/2005/8/layout/bProcess3"/>
    <dgm:cxn modelId="{8EED4BFF-3DBB-45AC-A87B-DE805680788A}" type="presParOf" srcId="{EE0A00B2-91F0-4C8B-A4F7-A9D06DA883E4}" destId="{25CA7E45-B0CC-469E-AFFC-69C54CF93C4B}" srcOrd="0" destOrd="0" presId="urn:microsoft.com/office/officeart/2005/8/layout/bProcess3"/>
    <dgm:cxn modelId="{4F313C8C-712F-41FF-AE0F-44AB148295B4}" type="presParOf" srcId="{BCD406A9-0C28-4FFF-BBF8-597E814E3812}" destId="{000C132B-455B-41DE-9BB7-8F01BAEEF14B}" srcOrd="2" destOrd="0" presId="urn:microsoft.com/office/officeart/2005/8/layout/bProcess3"/>
    <dgm:cxn modelId="{F1D8662D-F495-4B99-874B-11E88DAA3104}" type="presParOf" srcId="{BCD406A9-0C28-4FFF-BBF8-597E814E3812}" destId="{321A5438-5333-4EDE-983A-7CE7A0BBA4A8}" srcOrd="3" destOrd="0" presId="urn:microsoft.com/office/officeart/2005/8/layout/bProcess3"/>
    <dgm:cxn modelId="{F1F13BB4-3FC7-46A5-BE6F-973752BE9FAA}" type="presParOf" srcId="{321A5438-5333-4EDE-983A-7CE7A0BBA4A8}" destId="{40A4CECF-98A8-4775-A460-D2228D279C78}" srcOrd="0" destOrd="0" presId="urn:microsoft.com/office/officeart/2005/8/layout/bProcess3"/>
    <dgm:cxn modelId="{EFF88941-88E5-4CB8-BC92-671A0247BDA3}" type="presParOf" srcId="{BCD406A9-0C28-4FFF-BBF8-597E814E3812}" destId="{55168E9E-4EC8-4C7F-823D-D9ACC27D9630}" srcOrd="4" destOrd="0" presId="urn:microsoft.com/office/officeart/2005/8/layout/bProcess3"/>
    <dgm:cxn modelId="{E14C0AFB-6ECE-4BD0-9EF9-CC80280A1292}" type="presParOf" srcId="{BCD406A9-0C28-4FFF-BBF8-597E814E3812}" destId="{9EE00356-CAB8-48C6-8009-F1D96814F11D}" srcOrd="5" destOrd="0" presId="urn:microsoft.com/office/officeart/2005/8/layout/bProcess3"/>
    <dgm:cxn modelId="{94E51550-B2A7-47F4-AF3E-F6681D5907F0}" type="presParOf" srcId="{9EE00356-CAB8-48C6-8009-F1D96814F11D}" destId="{6CE1984F-AA11-4B47-8E88-CABA755D4455}" srcOrd="0" destOrd="0" presId="urn:microsoft.com/office/officeart/2005/8/layout/bProcess3"/>
    <dgm:cxn modelId="{5A595074-DC2C-4822-A1A0-E31F5688BF3D}" type="presParOf" srcId="{BCD406A9-0C28-4FFF-BBF8-597E814E3812}" destId="{A8C55CDE-0FFB-447D-BA8A-9F94FA3B85E2}" srcOrd="6" destOrd="0" presId="urn:microsoft.com/office/officeart/2005/8/layout/bProcess3"/>
    <dgm:cxn modelId="{11802C9C-2DFD-47B6-891D-D46223040AB9}" type="presParOf" srcId="{BCD406A9-0C28-4FFF-BBF8-597E814E3812}" destId="{604756CA-6E62-4AF7-B4AC-9AC8E16DFDEE}" srcOrd="7" destOrd="0" presId="urn:microsoft.com/office/officeart/2005/8/layout/bProcess3"/>
    <dgm:cxn modelId="{77868E4A-F989-4E55-BFCA-FF6036C454D6}" type="presParOf" srcId="{604756CA-6E62-4AF7-B4AC-9AC8E16DFDEE}" destId="{3165ED39-5BC2-4F6F-8915-4F9285683F58}" srcOrd="0" destOrd="0" presId="urn:microsoft.com/office/officeart/2005/8/layout/bProcess3"/>
    <dgm:cxn modelId="{32722CB7-98BD-4DDB-ACE6-D1137ED8B5EA}" type="presParOf" srcId="{BCD406A9-0C28-4FFF-BBF8-597E814E3812}" destId="{C9A90B82-8972-4FD3-AF2A-B29385F543D3}" srcOrd="8" destOrd="0" presId="urn:microsoft.com/office/officeart/2005/8/layout/bProcess3"/>
    <dgm:cxn modelId="{71F6F8F2-62E6-4B65-A3A2-F20D7D34FB6B}" type="presParOf" srcId="{BCD406A9-0C28-4FFF-BBF8-597E814E3812}" destId="{88B3580A-6263-43E9-B628-A42925266611}" srcOrd="9" destOrd="0" presId="urn:microsoft.com/office/officeart/2005/8/layout/bProcess3"/>
    <dgm:cxn modelId="{BA65AC8E-E664-487C-A64A-1E352CB69CA2}" type="presParOf" srcId="{88B3580A-6263-43E9-B628-A42925266611}" destId="{6B945A9F-653C-4CC9-BC43-7E002533539F}" srcOrd="0" destOrd="0" presId="urn:microsoft.com/office/officeart/2005/8/layout/bProcess3"/>
    <dgm:cxn modelId="{1BBB57D4-79E1-4FF7-8C45-D892B56739A6}" type="presParOf" srcId="{BCD406A9-0C28-4FFF-BBF8-597E814E3812}" destId="{C8707693-8235-41C8-99BE-F1FC0497E156}" srcOrd="10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0A00B2-91F0-4C8B-A4F7-A9D06DA883E4}">
      <dsp:nvSpPr>
        <dsp:cNvPr id="0" name=""/>
        <dsp:cNvSpPr/>
      </dsp:nvSpPr>
      <dsp:spPr>
        <a:xfrm>
          <a:off x="3701689" y="743364"/>
          <a:ext cx="5735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506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500" kern="1200">
            <a:ln>
              <a:noFill/>
            </a:ln>
          </a:endParaRPr>
        </a:p>
      </dsp:txBody>
      <dsp:txXfrm>
        <a:off x="3973340" y="786063"/>
        <a:ext cx="30205" cy="6041"/>
      </dsp:txXfrm>
    </dsp:sp>
    <dsp:sp modelId="{22E8CE62-5DF0-4075-8CF0-8EACFEDD26DD}">
      <dsp:nvSpPr>
        <dsp:cNvPr id="0" name=""/>
        <dsp:cNvSpPr/>
      </dsp:nvSpPr>
      <dsp:spPr>
        <a:xfrm>
          <a:off x="1076940" y="1119"/>
          <a:ext cx="2626549" cy="1575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900" kern="1200" dirty="0" err="1" smtClean="0">
              <a:ln>
                <a:noFill/>
              </a:ln>
            </a:rPr>
            <a:t>Scheerer</a:t>
          </a:r>
          <a:r>
            <a:rPr lang="en-PH" sz="2900" kern="1200" dirty="0" smtClean="0">
              <a:ln>
                <a:noFill/>
              </a:ln>
            </a:rPr>
            <a:t> (1920)</a:t>
          </a:r>
          <a:endParaRPr lang="en-PH" sz="2900" kern="1200" dirty="0">
            <a:ln>
              <a:noFill/>
            </a:ln>
          </a:endParaRPr>
        </a:p>
      </dsp:txBody>
      <dsp:txXfrm>
        <a:off x="1076940" y="1119"/>
        <a:ext cx="2626549" cy="1575929"/>
      </dsp:txXfrm>
    </dsp:sp>
    <dsp:sp modelId="{321A5438-5333-4EDE-983A-7CE7A0BBA4A8}">
      <dsp:nvSpPr>
        <dsp:cNvPr id="0" name=""/>
        <dsp:cNvSpPr/>
      </dsp:nvSpPr>
      <dsp:spPr>
        <a:xfrm>
          <a:off x="6932345" y="743364"/>
          <a:ext cx="5735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506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500" kern="1200">
            <a:ln>
              <a:noFill/>
            </a:ln>
          </a:endParaRPr>
        </a:p>
      </dsp:txBody>
      <dsp:txXfrm>
        <a:off x="7203996" y="786063"/>
        <a:ext cx="30205" cy="6041"/>
      </dsp:txXfrm>
    </dsp:sp>
    <dsp:sp modelId="{000C132B-455B-41DE-9BB7-8F01BAEEF14B}">
      <dsp:nvSpPr>
        <dsp:cNvPr id="0" name=""/>
        <dsp:cNvSpPr/>
      </dsp:nvSpPr>
      <dsp:spPr>
        <a:xfrm>
          <a:off x="4307596" y="1119"/>
          <a:ext cx="2626549" cy="1575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900" kern="1200" dirty="0" err="1" smtClean="0">
              <a:ln>
                <a:noFill/>
              </a:ln>
            </a:rPr>
            <a:t>dela</a:t>
          </a:r>
          <a:r>
            <a:rPr lang="en-PH" sz="2900" kern="1200" dirty="0" smtClean="0">
              <a:ln>
                <a:noFill/>
              </a:ln>
            </a:rPr>
            <a:t> Cruz &amp; </a:t>
          </a:r>
          <a:r>
            <a:rPr lang="en-PH" sz="2900" kern="1200" dirty="0" err="1" smtClean="0">
              <a:ln>
                <a:noFill/>
              </a:ln>
            </a:rPr>
            <a:t>Zorc</a:t>
          </a:r>
          <a:r>
            <a:rPr lang="en-PH" sz="2900" kern="1200" dirty="0" smtClean="0">
              <a:ln>
                <a:noFill/>
              </a:ln>
            </a:rPr>
            <a:t> (1968)</a:t>
          </a:r>
          <a:endParaRPr lang="en-PH" sz="2900" kern="1200" dirty="0">
            <a:ln>
              <a:noFill/>
            </a:ln>
          </a:endParaRPr>
        </a:p>
      </dsp:txBody>
      <dsp:txXfrm>
        <a:off x="4307596" y="1119"/>
        <a:ext cx="2626549" cy="1575929"/>
      </dsp:txXfrm>
    </dsp:sp>
    <dsp:sp modelId="{9EE00356-CAB8-48C6-8009-F1D96814F11D}">
      <dsp:nvSpPr>
        <dsp:cNvPr id="0" name=""/>
        <dsp:cNvSpPr/>
      </dsp:nvSpPr>
      <dsp:spPr>
        <a:xfrm>
          <a:off x="2390215" y="1575249"/>
          <a:ext cx="6461311" cy="573506"/>
        </a:xfrm>
        <a:custGeom>
          <a:avLst/>
          <a:gdLst/>
          <a:ahLst/>
          <a:cxnLst/>
          <a:rect l="0" t="0" r="0" b="0"/>
          <a:pathLst>
            <a:path>
              <a:moveTo>
                <a:pt x="6461311" y="0"/>
              </a:moveTo>
              <a:lnTo>
                <a:pt x="6461311" y="303853"/>
              </a:lnTo>
              <a:lnTo>
                <a:pt x="0" y="303853"/>
              </a:lnTo>
              <a:lnTo>
                <a:pt x="0" y="573506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500" kern="1200">
            <a:ln>
              <a:noFill/>
            </a:ln>
          </a:endParaRPr>
        </a:p>
      </dsp:txBody>
      <dsp:txXfrm>
        <a:off x="5458633" y="1858981"/>
        <a:ext cx="324474" cy="6041"/>
      </dsp:txXfrm>
    </dsp:sp>
    <dsp:sp modelId="{55168E9E-4EC8-4C7F-823D-D9ACC27D9630}">
      <dsp:nvSpPr>
        <dsp:cNvPr id="0" name=""/>
        <dsp:cNvSpPr/>
      </dsp:nvSpPr>
      <dsp:spPr>
        <a:xfrm>
          <a:off x="7538252" y="1119"/>
          <a:ext cx="2626549" cy="1575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900" kern="1200" dirty="0" smtClean="0">
              <a:ln>
                <a:noFill/>
              </a:ln>
            </a:rPr>
            <a:t>Salas Reyes, </a:t>
          </a:r>
          <a:r>
            <a:rPr lang="en-PH" sz="2900" kern="1200" dirty="0" err="1" smtClean="0">
              <a:ln>
                <a:noFill/>
              </a:ln>
            </a:rPr>
            <a:t>Zorc</a:t>
          </a:r>
          <a:r>
            <a:rPr lang="en-PH" sz="2900" kern="1200" dirty="0" smtClean="0">
              <a:ln>
                <a:noFill/>
              </a:ln>
            </a:rPr>
            <a:t> &amp; Prado (1969)</a:t>
          </a:r>
          <a:endParaRPr lang="en-PH" sz="2900" kern="1200" dirty="0">
            <a:ln>
              <a:noFill/>
            </a:ln>
          </a:endParaRPr>
        </a:p>
      </dsp:txBody>
      <dsp:txXfrm>
        <a:off x="7538252" y="1119"/>
        <a:ext cx="2626549" cy="1575929"/>
      </dsp:txXfrm>
    </dsp:sp>
    <dsp:sp modelId="{604756CA-6E62-4AF7-B4AC-9AC8E16DFDEE}">
      <dsp:nvSpPr>
        <dsp:cNvPr id="0" name=""/>
        <dsp:cNvSpPr/>
      </dsp:nvSpPr>
      <dsp:spPr>
        <a:xfrm>
          <a:off x="3701689" y="2923400"/>
          <a:ext cx="5735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506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500" kern="1200">
            <a:ln>
              <a:noFill/>
            </a:ln>
          </a:endParaRPr>
        </a:p>
      </dsp:txBody>
      <dsp:txXfrm>
        <a:off x="3973340" y="2966100"/>
        <a:ext cx="30205" cy="6041"/>
      </dsp:txXfrm>
    </dsp:sp>
    <dsp:sp modelId="{A8C55CDE-0FFB-447D-BA8A-9F94FA3B85E2}">
      <dsp:nvSpPr>
        <dsp:cNvPr id="0" name=""/>
        <dsp:cNvSpPr/>
      </dsp:nvSpPr>
      <dsp:spPr>
        <a:xfrm>
          <a:off x="1076940" y="2181155"/>
          <a:ext cx="2626549" cy="1575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900" kern="1200" dirty="0" err="1" smtClean="0">
              <a:ln>
                <a:noFill/>
              </a:ln>
            </a:rPr>
            <a:t>Zorc</a:t>
          </a:r>
          <a:r>
            <a:rPr lang="en-PH" sz="2900" kern="1200" dirty="0" smtClean="0">
              <a:ln>
                <a:noFill/>
              </a:ln>
            </a:rPr>
            <a:t> (1977)</a:t>
          </a:r>
          <a:endParaRPr lang="en-PH" sz="2900" kern="1200" dirty="0">
            <a:ln>
              <a:noFill/>
            </a:ln>
          </a:endParaRPr>
        </a:p>
      </dsp:txBody>
      <dsp:txXfrm>
        <a:off x="1076940" y="2181155"/>
        <a:ext cx="2626549" cy="1575929"/>
      </dsp:txXfrm>
    </dsp:sp>
    <dsp:sp modelId="{88B3580A-6263-43E9-B628-A42925266611}">
      <dsp:nvSpPr>
        <dsp:cNvPr id="0" name=""/>
        <dsp:cNvSpPr/>
      </dsp:nvSpPr>
      <dsp:spPr>
        <a:xfrm>
          <a:off x="6932345" y="2923400"/>
          <a:ext cx="5735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506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500" kern="1200">
            <a:ln>
              <a:noFill/>
            </a:ln>
          </a:endParaRPr>
        </a:p>
      </dsp:txBody>
      <dsp:txXfrm>
        <a:off x="7203996" y="2966100"/>
        <a:ext cx="30205" cy="6041"/>
      </dsp:txXfrm>
    </dsp:sp>
    <dsp:sp modelId="{C9A90B82-8972-4FD3-AF2A-B29385F543D3}">
      <dsp:nvSpPr>
        <dsp:cNvPr id="0" name=""/>
        <dsp:cNvSpPr/>
      </dsp:nvSpPr>
      <dsp:spPr>
        <a:xfrm>
          <a:off x="4307596" y="2181155"/>
          <a:ext cx="2626549" cy="1575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900" kern="1200" dirty="0" smtClean="0">
              <a:ln>
                <a:noFill/>
              </a:ln>
            </a:rPr>
            <a:t>Paz (1981)</a:t>
          </a:r>
          <a:endParaRPr lang="en-PH" sz="2900" kern="1200" dirty="0">
            <a:ln>
              <a:noFill/>
            </a:ln>
          </a:endParaRPr>
        </a:p>
      </dsp:txBody>
      <dsp:txXfrm>
        <a:off x="4307596" y="2181155"/>
        <a:ext cx="2626549" cy="1575929"/>
      </dsp:txXfrm>
    </dsp:sp>
    <dsp:sp modelId="{C8707693-8235-41C8-99BE-F1FC0497E156}">
      <dsp:nvSpPr>
        <dsp:cNvPr id="0" name=""/>
        <dsp:cNvSpPr/>
      </dsp:nvSpPr>
      <dsp:spPr>
        <a:xfrm>
          <a:off x="7538252" y="2181155"/>
          <a:ext cx="2626549" cy="1575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900" kern="1200" dirty="0" err="1" smtClean="0">
              <a:ln>
                <a:noFill/>
              </a:ln>
            </a:rPr>
            <a:t>Zorc</a:t>
          </a:r>
          <a:r>
            <a:rPr lang="en-PH" sz="2900" kern="1200" dirty="0" smtClean="0">
              <a:ln>
                <a:noFill/>
              </a:ln>
            </a:rPr>
            <a:t> (2005)</a:t>
          </a:r>
          <a:endParaRPr lang="en-PH" sz="2900" kern="1200" dirty="0">
            <a:ln>
              <a:noFill/>
            </a:ln>
          </a:endParaRPr>
        </a:p>
      </dsp:txBody>
      <dsp:txXfrm>
        <a:off x="7538252" y="2181155"/>
        <a:ext cx="2626549" cy="1575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EB1A5-5FD9-466F-ADEE-34563CCBD973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81040-4CCE-4267-9435-6C19AD674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28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0343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3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29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73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25416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08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679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659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79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79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40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66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1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70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6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37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33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96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089CE-D7AD-4DFC-854E-FC1E14D2C8F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F1D282-BD8F-4B72-A90B-052D31EE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24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 sz="quarter"/>
          </p:nvPr>
        </p:nvSpPr>
        <p:spPr>
          <a:xfrm>
            <a:off x="863020" y="903519"/>
            <a:ext cx="10960412" cy="2359193"/>
          </a:xfrm>
        </p:spPr>
        <p:txBody>
          <a:bodyPr anchor="ctr">
            <a:noAutofit/>
          </a:bodyPr>
          <a:lstStyle/>
          <a:p>
            <a:pPr algn="l" eaLnBrk="1" hangingPunct="1"/>
            <a:r>
              <a:rPr lang="en-GB" altLang="en-US" sz="6000" dirty="0" smtClean="0">
                <a:solidFill>
                  <a:schemeClr val="tx1"/>
                </a:solidFill>
                <a:effectLst/>
              </a:rPr>
              <a:t>Visualization</a:t>
            </a:r>
            <a:br>
              <a:rPr lang="en-GB" altLang="en-US" sz="6000" dirty="0" smtClean="0">
                <a:solidFill>
                  <a:schemeClr val="tx1"/>
                </a:solidFill>
                <a:effectLst/>
              </a:rPr>
            </a:br>
            <a:r>
              <a:rPr lang="en-GB" altLang="en-US" sz="6000" dirty="0" smtClean="0">
                <a:solidFill>
                  <a:schemeClr val="tx1"/>
                </a:solidFill>
                <a:effectLst/>
              </a:rPr>
              <a:t>and </a:t>
            </a:r>
            <a:r>
              <a:rPr lang="en-GB" altLang="en-US" sz="6000" dirty="0">
                <a:solidFill>
                  <a:schemeClr val="tx1"/>
                </a:solidFill>
                <a:effectLst/>
              </a:rPr>
              <a:t>interconnection:</a:t>
            </a:r>
            <a:br>
              <a:rPr lang="en-GB" altLang="en-US" sz="6000" dirty="0">
                <a:solidFill>
                  <a:schemeClr val="tx1"/>
                </a:solidFill>
                <a:effectLst/>
              </a:rPr>
            </a:br>
            <a:r>
              <a:rPr lang="en-GB" altLang="en-US" sz="6000" dirty="0">
                <a:solidFill>
                  <a:schemeClr val="tx1"/>
                </a:solidFill>
                <a:effectLst/>
              </a:rPr>
              <a:t>The case of </a:t>
            </a:r>
            <a:r>
              <a:rPr lang="en-GB" altLang="en-US" sz="6000" dirty="0" smtClean="0">
                <a:solidFill>
                  <a:schemeClr val="tx1"/>
                </a:solidFill>
                <a:effectLst/>
              </a:rPr>
              <a:t>Aklanon</a:t>
            </a:r>
            <a:endParaRPr lang="en-US" altLang="en-US" sz="6000" dirty="0">
              <a:solidFill>
                <a:schemeClr val="tx1"/>
              </a:solidFill>
              <a:effectLst/>
            </a:endParaRPr>
          </a:p>
        </p:txBody>
      </p:sp>
      <p:sp>
        <p:nvSpPr>
          <p:cNvPr id="6147" name="Subtitle 1"/>
          <p:cNvSpPr>
            <a:spLocks noGrp="1"/>
          </p:cNvSpPr>
          <p:nvPr>
            <p:ph type="subTitle" sz="quarter" idx="1"/>
          </p:nvPr>
        </p:nvSpPr>
        <p:spPr>
          <a:xfrm>
            <a:off x="863020" y="5004866"/>
            <a:ext cx="8836364" cy="1316038"/>
          </a:xfrm>
        </p:spPr>
        <p:txBody>
          <a:bodyPr numCol="2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PH" altLang="en-US" b="1" dirty="0">
                <a:effectLst/>
              </a:rPr>
              <a:t>Philip Rentillo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PH" altLang="en-US" dirty="0">
                <a:effectLst/>
              </a:rPr>
              <a:t>De La Salle University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PH" altLang="en-US" dirty="0" smtClean="0">
                <a:effectLst/>
              </a:rPr>
              <a:t>philip.rentillo@dlsu.edu.ph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PH" altLang="en-US" dirty="0" smtClean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PH" altLang="en-US" b="1" dirty="0" err="1" smtClean="0">
                <a:effectLst/>
              </a:rPr>
              <a:t>Louward</a:t>
            </a:r>
            <a:r>
              <a:rPr lang="en-PH" altLang="en-US" b="1" dirty="0" smtClean="0">
                <a:effectLst/>
              </a:rPr>
              <a:t> </a:t>
            </a:r>
            <a:r>
              <a:rPr lang="en-PH" altLang="en-US" b="1" dirty="0">
                <a:effectLst/>
              </a:rPr>
              <a:t>Allen </a:t>
            </a:r>
            <a:r>
              <a:rPr lang="en-PH" altLang="en-US" b="1" dirty="0" err="1">
                <a:effectLst/>
              </a:rPr>
              <a:t>Zubiri</a:t>
            </a:r>
            <a:endParaRPr lang="en-PH" altLang="en-US" b="1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PH" altLang="en-US" dirty="0">
                <a:effectLst/>
              </a:rPr>
              <a:t>University of the Philippines </a:t>
            </a:r>
            <a:r>
              <a:rPr lang="en-PH" altLang="en-US" dirty="0" err="1">
                <a:effectLst/>
              </a:rPr>
              <a:t>Diliman</a:t>
            </a:r>
            <a:endParaRPr lang="en-PH" altLang="en-US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PH" altLang="en-US" dirty="0">
                <a:effectLst/>
              </a:rPr>
              <a:t>lamzubiri@up.edu.ph</a:t>
            </a:r>
          </a:p>
        </p:txBody>
      </p:sp>
      <p:sp>
        <p:nvSpPr>
          <p:cNvPr id="2" name="Rectangle 1"/>
          <p:cNvSpPr/>
          <p:nvPr/>
        </p:nvSpPr>
        <p:spPr>
          <a:xfrm>
            <a:off x="863020" y="3846896"/>
            <a:ext cx="9818182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3000" i="1" dirty="0">
                <a:latin typeface="+mj-lt"/>
              </a:rPr>
              <a:t>The 29</a:t>
            </a:r>
            <a:r>
              <a:rPr lang="en-CA" altLang="en-US" sz="3000" i="1" baseline="30000" dirty="0">
                <a:latin typeface="+mj-lt"/>
              </a:rPr>
              <a:t>th</a:t>
            </a:r>
            <a:r>
              <a:rPr lang="en-CA" altLang="en-US" sz="3000" i="1" dirty="0">
                <a:latin typeface="+mj-lt"/>
              </a:rPr>
              <a:t> Meeting of </a:t>
            </a:r>
            <a:r>
              <a:rPr lang="en-CA" altLang="en-US" sz="3000" i="1" dirty="0" smtClean="0">
                <a:latin typeface="+mj-lt"/>
              </a:rPr>
              <a:t>the Southeast </a:t>
            </a:r>
            <a:r>
              <a:rPr lang="en-CA" altLang="en-US" sz="3000" i="1" dirty="0">
                <a:latin typeface="+mj-lt"/>
              </a:rPr>
              <a:t>Asian Linguistics </a:t>
            </a:r>
            <a:r>
              <a:rPr lang="en-CA" altLang="en-US" sz="3000" i="1" dirty="0" smtClean="0">
                <a:latin typeface="+mj-lt"/>
              </a:rPr>
              <a:t>Society</a:t>
            </a:r>
          </a:p>
          <a:p>
            <a:pPr>
              <a:defRPr/>
            </a:pPr>
            <a:r>
              <a:rPr lang="en-CA" altLang="en-US" sz="2500" dirty="0" smtClean="0">
                <a:latin typeface="+mj-lt"/>
              </a:rPr>
              <a:t>Tokyo | May 27-29, 2019</a:t>
            </a:r>
            <a:endParaRPr lang="en-CA" altLang="en-US" sz="25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63019" y="3673608"/>
            <a:ext cx="102466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B059BD-20E5-4020-94A3-99866C62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29274"/>
            <a:ext cx="10353762" cy="4464626"/>
          </a:xfrm>
        </p:spPr>
        <p:txBody>
          <a:bodyPr>
            <a:noAutofit/>
          </a:bodyPr>
          <a:lstStyle/>
          <a:p>
            <a:pPr marL="369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Majority unpublished theses and projects on dialect geography across </a:t>
            </a:r>
            <a:r>
              <a:rPr lang="en-US" altLang="en-US" sz="3000" dirty="0" smtClean="0">
                <a:solidFill>
                  <a:schemeClr val="tx1"/>
                </a:solidFill>
              </a:rPr>
              <a:t>select towns</a:t>
            </a:r>
            <a:endParaRPr lang="en-US" altLang="en-US" sz="3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Catanduanes (Dolores, 1972)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err="1">
                <a:solidFill>
                  <a:schemeClr val="tx1"/>
                </a:solidFill>
              </a:rPr>
              <a:t>Capiz</a:t>
            </a:r>
            <a:r>
              <a:rPr lang="en-US" altLang="en-US" sz="3000" dirty="0">
                <a:solidFill>
                  <a:schemeClr val="tx1"/>
                </a:solidFill>
              </a:rPr>
              <a:t> (Argos, 1969)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Misamis Occidental (</a:t>
            </a:r>
            <a:r>
              <a:rPr lang="en-US" altLang="en-US" sz="3000" dirty="0" err="1">
                <a:solidFill>
                  <a:schemeClr val="tx1"/>
                </a:solidFill>
              </a:rPr>
              <a:t>Mutia</a:t>
            </a:r>
            <a:r>
              <a:rPr lang="en-US" altLang="en-US" sz="3000" dirty="0">
                <a:solidFill>
                  <a:schemeClr val="tx1"/>
                </a:solidFill>
              </a:rPr>
              <a:t>, 1970)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La Union (Sabado, 1970</a:t>
            </a:r>
            <a:r>
              <a:rPr lang="en-US" altLang="en-US" sz="3000" dirty="0" smtClean="0">
                <a:solidFill>
                  <a:schemeClr val="tx1"/>
                </a:solidFill>
              </a:rPr>
              <a:t>)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4050E4E-AE2D-45D5-A6CC-F16561AD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94012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Related works </a:t>
            </a:r>
            <a:r>
              <a:rPr lang="en-US" sz="5000" dirty="0" smtClean="0">
                <a:solidFill>
                  <a:schemeClr val="tx1"/>
                </a:solidFill>
              </a:rPr>
              <a:t>in Philippine</a:t>
            </a:r>
            <a:br>
              <a:rPr lang="en-US" sz="5000" dirty="0" smtClean="0">
                <a:solidFill>
                  <a:schemeClr val="tx1"/>
                </a:solidFill>
              </a:rPr>
            </a:br>
            <a:r>
              <a:rPr lang="en-US" sz="5000" dirty="0" smtClean="0">
                <a:solidFill>
                  <a:schemeClr val="tx1"/>
                </a:solidFill>
              </a:rPr>
              <a:t>dialectology </a:t>
            </a:r>
            <a:r>
              <a:rPr lang="en-US" sz="5000" dirty="0">
                <a:solidFill>
                  <a:schemeClr val="tx1"/>
                </a:solidFill>
              </a:rPr>
              <a:t>and </a:t>
            </a:r>
            <a:r>
              <a:rPr lang="en-US" sz="5000" dirty="0" err="1">
                <a:solidFill>
                  <a:schemeClr val="tx1"/>
                </a:solidFill>
              </a:rPr>
              <a:t>geolinguistics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1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6DB10C-EEC0-465B-985F-80EEE8D5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29274"/>
            <a:ext cx="10353762" cy="4464626"/>
          </a:xfrm>
        </p:spPr>
        <p:txBody>
          <a:bodyPr>
            <a:noAutofit/>
          </a:bodyPr>
          <a:lstStyle/>
          <a:p>
            <a:pPr marL="369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Majority unpublished theses and projects on dialect geography across </a:t>
            </a:r>
            <a:r>
              <a:rPr lang="en-US" altLang="en-US" sz="3000" dirty="0" smtClean="0">
                <a:solidFill>
                  <a:schemeClr val="tx1"/>
                </a:solidFill>
              </a:rPr>
              <a:t>select towns</a:t>
            </a:r>
            <a:endParaRPr lang="en-US" altLang="en-US" sz="3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Northern Samar (Aban, 1970)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Negros Occidental (</a:t>
            </a:r>
            <a:r>
              <a:rPr lang="en-US" altLang="en-US" sz="3000" dirty="0" err="1">
                <a:solidFill>
                  <a:schemeClr val="tx1"/>
                </a:solidFill>
              </a:rPr>
              <a:t>Jaena</a:t>
            </a:r>
            <a:r>
              <a:rPr lang="en-US" altLang="en-US" sz="3000" dirty="0">
                <a:solidFill>
                  <a:schemeClr val="tx1"/>
                </a:solidFill>
              </a:rPr>
              <a:t>, 1970)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Nueva Ecija (Ang, 1973; 1976)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Kalinga-</a:t>
            </a:r>
            <a:r>
              <a:rPr lang="en-US" altLang="en-US" sz="3000" dirty="0" err="1">
                <a:solidFill>
                  <a:schemeClr val="tx1"/>
                </a:solidFill>
              </a:rPr>
              <a:t>Apayao</a:t>
            </a:r>
            <a:r>
              <a:rPr lang="en-US" altLang="en-US" sz="3000" dirty="0">
                <a:solidFill>
                  <a:schemeClr val="tx1"/>
                </a:solidFill>
              </a:rPr>
              <a:t> (Navarro, 1975</a:t>
            </a:r>
            <a:r>
              <a:rPr lang="en-US" altLang="en-US" sz="3000" dirty="0" smtClean="0">
                <a:solidFill>
                  <a:schemeClr val="tx1"/>
                </a:solidFill>
              </a:rPr>
              <a:t>)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4050E4E-AE2D-45D5-A6CC-F16561AD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94012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Related works </a:t>
            </a:r>
            <a:r>
              <a:rPr lang="en-US" sz="5000" dirty="0" smtClean="0">
                <a:solidFill>
                  <a:schemeClr val="tx1"/>
                </a:solidFill>
              </a:rPr>
              <a:t>in Philippine</a:t>
            </a:r>
            <a:br>
              <a:rPr lang="en-US" sz="5000" dirty="0" smtClean="0">
                <a:solidFill>
                  <a:schemeClr val="tx1"/>
                </a:solidFill>
              </a:rPr>
            </a:br>
            <a:r>
              <a:rPr lang="en-US" sz="5000" dirty="0" smtClean="0">
                <a:solidFill>
                  <a:schemeClr val="tx1"/>
                </a:solidFill>
              </a:rPr>
              <a:t>dialectology </a:t>
            </a:r>
            <a:r>
              <a:rPr lang="en-US" sz="5000" dirty="0">
                <a:solidFill>
                  <a:schemeClr val="tx1"/>
                </a:solidFill>
              </a:rPr>
              <a:t>and </a:t>
            </a:r>
            <a:r>
              <a:rPr lang="en-US" sz="5000" dirty="0" err="1">
                <a:solidFill>
                  <a:schemeClr val="tx1"/>
                </a:solidFill>
              </a:rPr>
              <a:t>geolinguistics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1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6DB10C-EEC0-465B-985F-80EEE8D5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66203"/>
            <a:ext cx="10353762" cy="4464626"/>
          </a:xfrm>
        </p:spPr>
        <p:txBody>
          <a:bodyPr>
            <a:noAutofit/>
          </a:bodyPr>
          <a:lstStyle/>
          <a:p>
            <a:pPr marL="369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4000" dirty="0" smtClean="0">
                <a:solidFill>
                  <a:schemeClr val="tx1"/>
                </a:solidFill>
              </a:rPr>
              <a:t>Main focus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schemeClr val="tx1"/>
                </a:solidFill>
              </a:rPr>
              <a:t>Absence of dialectological work on Aklanon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schemeClr val="tx1"/>
                </a:solidFill>
              </a:rPr>
              <a:t>Lack of </a:t>
            </a:r>
            <a:r>
              <a:rPr lang="en-PH" altLang="en-US" sz="3000" dirty="0" err="1" smtClean="0">
                <a:solidFill>
                  <a:schemeClr val="tx1"/>
                </a:solidFill>
              </a:rPr>
              <a:t>geolinguistic</a:t>
            </a:r>
            <a:r>
              <a:rPr lang="en-PH" altLang="en-US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attention to Panay as a hotbed of linguistic diversity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schemeClr val="tx1"/>
                </a:solidFill>
              </a:rPr>
              <a:t>Lack of thrust to integrate more contemporary methods to Philippine dialectology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3795" y="4572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altLang="en-US" sz="5000" dirty="0" smtClean="0">
                <a:solidFill>
                  <a:schemeClr val="tx1"/>
                </a:solidFill>
              </a:rPr>
              <a:t>The current study</a:t>
            </a:r>
            <a:endParaRPr lang="en-PH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9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6DB10C-EEC0-465B-985F-80EEE8D5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79232"/>
            <a:ext cx="10353762" cy="5398994"/>
          </a:xfrm>
        </p:spPr>
        <p:txBody>
          <a:bodyPr>
            <a:noAutofit/>
          </a:bodyPr>
          <a:lstStyle/>
          <a:p>
            <a:pPr marL="369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PH" altLang="en-US" sz="4000" dirty="0" smtClean="0">
                <a:solidFill>
                  <a:schemeClr val="tx1"/>
                </a:solidFill>
              </a:rPr>
              <a:t>Informants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PH" altLang="en-US" sz="3000" dirty="0" smtClean="0">
                <a:solidFill>
                  <a:schemeClr val="tx1"/>
                </a:solidFill>
              </a:rPr>
              <a:t>2 informants each from 17 municipalities in </a:t>
            </a:r>
            <a:r>
              <a:rPr lang="en-PH" altLang="en-US" sz="3000" dirty="0" err="1" smtClean="0">
                <a:solidFill>
                  <a:schemeClr val="tx1"/>
                </a:solidFill>
              </a:rPr>
              <a:t>Aklan</a:t>
            </a:r>
            <a:r>
              <a:rPr lang="en-PH" altLang="en-US" sz="3000" dirty="0" smtClean="0">
                <a:solidFill>
                  <a:schemeClr val="tx1"/>
                </a:solidFill>
              </a:rPr>
              <a:t>, 1 from a bordering municipality in </a:t>
            </a:r>
            <a:r>
              <a:rPr lang="en-PH" altLang="en-US" sz="3000" dirty="0" err="1" smtClean="0">
                <a:solidFill>
                  <a:schemeClr val="tx1"/>
                </a:solidFill>
              </a:rPr>
              <a:t>Capiz</a:t>
            </a:r>
            <a:r>
              <a:rPr lang="en-PH" altLang="en-US" sz="3000" dirty="0" smtClean="0">
                <a:solidFill>
                  <a:schemeClr val="tx1"/>
                </a:solidFill>
              </a:rPr>
              <a:t> and Antique, respectively; total of 36 informants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schemeClr val="tx1"/>
                </a:solidFill>
              </a:rPr>
              <a:t>Age range of 18-65 years old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schemeClr val="tx1"/>
                </a:solidFill>
              </a:rPr>
              <a:t>Should have lived in their represented towns for no less than ten consecutive years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3795" y="4572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altLang="en-US" sz="5000" dirty="0" smtClean="0">
                <a:solidFill>
                  <a:schemeClr val="tx1"/>
                </a:solidFill>
              </a:rPr>
              <a:t>Method</a:t>
            </a:r>
            <a:endParaRPr lang="en-PH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0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6DB10C-EEC0-465B-985F-80EEE8D5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79232"/>
            <a:ext cx="10353762" cy="5398994"/>
          </a:xfrm>
        </p:spPr>
        <p:txBody>
          <a:bodyPr>
            <a:noAutofit/>
          </a:bodyPr>
          <a:lstStyle/>
          <a:p>
            <a:pPr marL="369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PH" altLang="en-US" sz="4000" dirty="0" smtClean="0">
                <a:solidFill>
                  <a:schemeClr val="tx1"/>
                </a:solidFill>
              </a:rPr>
              <a:t>Data analysis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PH" altLang="en-US" sz="3000" dirty="0" smtClean="0">
                <a:solidFill>
                  <a:schemeClr val="tx1"/>
                </a:solidFill>
              </a:rPr>
              <a:t>Lexeme-based </a:t>
            </a:r>
            <a:r>
              <a:rPr lang="en-PH" altLang="en-US" sz="3000" dirty="0">
                <a:solidFill>
                  <a:schemeClr val="tx1"/>
                </a:solidFill>
              </a:rPr>
              <a:t>features and </a:t>
            </a:r>
            <a:r>
              <a:rPr lang="en-PH" altLang="en-US" sz="3000" dirty="0" smtClean="0">
                <a:solidFill>
                  <a:schemeClr val="tx1"/>
                </a:solidFill>
              </a:rPr>
              <a:t>isoglosses visualized through both traditional administrative borders and </a:t>
            </a:r>
            <a:r>
              <a:rPr lang="en-PH" altLang="en-US" sz="3000" dirty="0" err="1" smtClean="0">
                <a:solidFill>
                  <a:schemeClr val="tx1"/>
                </a:solidFill>
              </a:rPr>
              <a:t>Voronoi</a:t>
            </a:r>
            <a:r>
              <a:rPr lang="en-PH" altLang="en-US" sz="3000" dirty="0" smtClean="0">
                <a:solidFill>
                  <a:schemeClr val="tx1"/>
                </a:solidFill>
              </a:rPr>
              <a:t> polygons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PH" altLang="en-US" sz="3000" dirty="0" smtClean="0">
                <a:solidFill>
                  <a:schemeClr val="tx1"/>
                </a:solidFill>
              </a:rPr>
              <a:t>Use of visualization methods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PH" altLang="en-US" sz="3000" dirty="0" smtClean="0">
                <a:solidFill>
                  <a:schemeClr val="tx1"/>
                </a:solidFill>
              </a:rPr>
              <a:t>ArcGIS to produce GIS-based lexeme maps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schemeClr val="tx1"/>
                </a:solidFill>
              </a:rPr>
              <a:t>SIL Cog to produce a similarity matrix, a network graph, and comparative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dendrograms</a:t>
            </a:r>
            <a:r>
              <a:rPr lang="en-US" altLang="en-US" sz="3000" dirty="0" smtClean="0">
                <a:solidFill>
                  <a:schemeClr val="tx1"/>
                </a:solidFill>
              </a:rPr>
              <a:t> based on lexical and phonetic data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3795" y="4572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altLang="en-US" sz="5000" dirty="0" smtClean="0">
                <a:solidFill>
                  <a:schemeClr val="tx1"/>
                </a:solidFill>
              </a:rPr>
              <a:t>Method</a:t>
            </a:r>
            <a:endParaRPr lang="en-PH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4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9A0E3A50-F878-48C6-BB47-53279CE625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437" y="1731963"/>
            <a:ext cx="4961289" cy="4059237"/>
          </a:xfrm>
        </p:spPr>
      </p:pic>
      <p:pic>
        <p:nvPicPr>
          <p:cNvPr id="16" name="Content Placeholder 15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22EE03CB-F4CE-4B1D-B558-7D2F4E1F20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4574" y="1731963"/>
            <a:ext cx="4961289" cy="405923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3795" y="457200"/>
            <a:ext cx="10353762" cy="970450"/>
          </a:xfrm>
        </p:spPr>
        <p:txBody>
          <a:bodyPr>
            <a:normAutofit/>
          </a:bodyPr>
          <a:lstStyle/>
          <a:p>
            <a:r>
              <a:rPr lang="en-PH" altLang="en-US" sz="5000" dirty="0" smtClean="0">
                <a:solidFill>
                  <a:schemeClr val="tx1"/>
                </a:solidFill>
              </a:rPr>
              <a:t>Administrative map vis-à-vis token map</a:t>
            </a:r>
            <a:endParaRPr lang="en-PH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D50AD1-8C6C-41BC-8134-C31A02F5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48" y="609599"/>
            <a:ext cx="3078749" cy="41103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6000" dirty="0" err="1">
                <a:solidFill>
                  <a:schemeClr val="tx1"/>
                </a:solidFill>
              </a:rPr>
              <a:t>Voronoi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smtClean="0">
                <a:solidFill>
                  <a:schemeClr val="tx1"/>
                </a:solidFill>
              </a:rPr>
              <a:t>polygons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36FA4E-0152-4E27-91DA-0FC22D1846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6" name="Content Placeholder 5" descr="A picture containing map&#10;&#10;Description automatically generated">
            <a:extLst>
              <a:ext uri="{FF2B5EF4-FFF2-40B4-BE49-F238E27FC236}">
                <a16:creationId xmlns="" xmlns:a16="http://schemas.microsoft.com/office/drawing/2014/main" id="{2AB7A409-2AFE-47DF-992F-5B31B2B48D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0" r="6404" b="-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9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6DB10C-EEC0-465B-985F-80EEE8D5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79232"/>
            <a:ext cx="10353762" cy="53989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PH" altLang="en-US" sz="3000" dirty="0" smtClean="0">
                <a:solidFill>
                  <a:schemeClr val="tx1"/>
                </a:solidFill>
              </a:rPr>
              <a:t>Lexeme maps</a:t>
            </a:r>
          </a:p>
          <a:p>
            <a:pPr marL="964350" lvl="1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3000" dirty="0" smtClean="0">
                <a:solidFill>
                  <a:schemeClr val="tx1"/>
                </a:solidFill>
              </a:rPr>
              <a:t>Traditional, administrative division-base</a:t>
            </a:r>
            <a:r>
              <a:rPr lang="en-PH" altLang="en-US" sz="3000" dirty="0" smtClean="0">
                <a:solidFill>
                  <a:schemeClr val="tx1"/>
                </a:solidFill>
              </a:rPr>
              <a:t>d</a:t>
            </a:r>
          </a:p>
          <a:p>
            <a:pPr marL="964350" lvl="1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3000" dirty="0" err="1" smtClean="0">
                <a:solidFill>
                  <a:schemeClr val="tx1"/>
                </a:solidFill>
              </a:rPr>
              <a:t>Voronoi</a:t>
            </a:r>
            <a:r>
              <a:rPr lang="en-US" altLang="en-US" sz="3000" dirty="0" smtClean="0">
                <a:solidFill>
                  <a:schemeClr val="tx1"/>
                </a:solidFill>
              </a:rPr>
              <a:t> polygon representations</a:t>
            </a:r>
          </a:p>
          <a:p>
            <a:pPr marL="5872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Non-cartographic visualization</a:t>
            </a:r>
          </a:p>
          <a:p>
            <a:pPr marL="964350" lvl="1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3000" dirty="0" smtClean="0">
                <a:solidFill>
                  <a:schemeClr val="tx1"/>
                </a:solidFill>
              </a:rPr>
              <a:t>Similarity matrix</a:t>
            </a:r>
          </a:p>
          <a:p>
            <a:pPr marL="964350" lvl="1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3000" dirty="0" smtClean="0">
                <a:solidFill>
                  <a:schemeClr val="tx1"/>
                </a:solidFill>
              </a:rPr>
              <a:t>Network graph</a:t>
            </a:r>
          </a:p>
          <a:p>
            <a:pPr marL="964350" lvl="1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3000" dirty="0" smtClean="0">
                <a:solidFill>
                  <a:schemeClr val="tx1"/>
                </a:solidFill>
              </a:rPr>
              <a:t>Comparative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dendrograms</a:t>
            </a:r>
            <a:r>
              <a:rPr lang="en-US" altLang="en-US" sz="3000" dirty="0" smtClean="0">
                <a:solidFill>
                  <a:schemeClr val="tx1"/>
                </a:solidFill>
              </a:rPr>
              <a:t> (NJ &amp; UPGM methods)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3795" y="4572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altLang="en-US" sz="5000" dirty="0" smtClean="0">
                <a:solidFill>
                  <a:schemeClr val="tx1"/>
                </a:solidFill>
              </a:rPr>
              <a:t>Results</a:t>
            </a:r>
            <a:endParaRPr lang="en-PH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4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5CB840F-8E41-4CA5-B79B-25CC80AD2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F4C84-092D-4B1E-9698-0F7D3EE5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64" y="2122388"/>
            <a:ext cx="3078749" cy="582000"/>
          </a:xfrm>
          <a:effectLst/>
        </p:spPr>
        <p:txBody>
          <a:bodyPr anchor="b">
            <a:normAutofit/>
          </a:bodyPr>
          <a:lstStyle/>
          <a:p>
            <a:pPr algn="l"/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SEVEN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E58D2EE8-448F-464B-9427-20950E99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18594"/>
            <a:ext cx="3078749" cy="1528587"/>
          </a:xfrm>
          <a:effectLst/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[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p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ɪ'tɔ</a:t>
            </a: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8" name="Content Placeholder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B6EF9745-B138-43EF-8879-EC2E3B00D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876" y="714002"/>
            <a:ext cx="6940791" cy="56740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6BA4E79-6136-4767-92FE-2DA1B055B6AF}"/>
              </a:ext>
            </a:extLst>
          </p:cNvPr>
          <p:cNvSpPr/>
          <p:nvPr/>
        </p:nvSpPr>
        <p:spPr>
          <a:xfrm>
            <a:off x="2453169" y="2961234"/>
            <a:ext cx="976861" cy="339307"/>
          </a:xfrm>
          <a:prstGeom prst="rect">
            <a:avLst/>
          </a:prstGeom>
          <a:solidFill>
            <a:srgbClr val="70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H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5" y="714002"/>
            <a:ext cx="3662796" cy="1323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Traditional</a:t>
            </a:r>
            <a:r>
              <a:rPr kumimoji="0" lang="en-PH" altLang="en-US" b="0" i="0" u="none" strike="noStrike" kern="1200" cap="none" spc="0" normalizeH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 lexeme </a:t>
            </a:r>
            <a:r>
              <a:rPr kumimoji="0" lang="en-PH" altLang="en-US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map</a:t>
            </a:r>
            <a:endParaRPr kumimoji="0" lang="en-PH" altLang="en-US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797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5CB840F-8E41-4CA5-B79B-25CC80AD2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F8D20ED3-2D9B-4E75-B0EB-C8D9FB575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959" y="714001"/>
            <a:ext cx="6938573" cy="567228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13CF4C84-092D-4B1E-9698-0F7D3EE5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64" y="2135574"/>
            <a:ext cx="3078749" cy="582000"/>
          </a:xfrm>
          <a:effectLst/>
        </p:spPr>
        <p:txBody>
          <a:bodyPr anchor="b">
            <a:normAutofit/>
          </a:bodyPr>
          <a:lstStyle/>
          <a:p>
            <a:pPr algn="l"/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SEVEN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6" name="Content Placeholder 9">
            <a:extLst>
              <a:ext uri="{FF2B5EF4-FFF2-40B4-BE49-F238E27FC236}">
                <a16:creationId xmlns="" xmlns:a16="http://schemas.microsoft.com/office/drawing/2014/main" id="{E58D2EE8-448F-464B-9427-20950E99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31780"/>
            <a:ext cx="3078749" cy="1528587"/>
          </a:xfrm>
          <a:effectLst/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[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p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ɪ'tɔ</a:t>
            </a: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6BA4E79-6136-4767-92FE-2DA1B055B6AF}"/>
              </a:ext>
            </a:extLst>
          </p:cNvPr>
          <p:cNvSpPr/>
          <p:nvPr/>
        </p:nvSpPr>
        <p:spPr>
          <a:xfrm>
            <a:off x="2453169" y="2974420"/>
            <a:ext cx="976861" cy="339307"/>
          </a:xfrm>
          <a:prstGeom prst="rect">
            <a:avLst/>
          </a:prstGeom>
          <a:solidFill>
            <a:srgbClr val="70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H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0074" y="558327"/>
            <a:ext cx="4059011" cy="15772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sz="3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Lexeme map based on </a:t>
            </a:r>
            <a:r>
              <a:rPr kumimoji="0" lang="en-PH" altLang="en-US" sz="3500" b="0" i="0" u="none" strike="noStrike" kern="1200" cap="none" spc="0" normalizeH="0" baseline="0" noProof="0" dirty="0" err="1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Voronoi</a:t>
            </a:r>
            <a:r>
              <a:rPr kumimoji="0" lang="en-PH" altLang="en-US" sz="3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 method</a:t>
            </a:r>
            <a:endParaRPr kumimoji="0" lang="en-PH" altLang="en-US" sz="35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76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5A7214FD-E92D-4DEC-B797-96F68402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Aklanon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F545998B-1923-4588-85E9-C140A5F8F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753" y="1732449"/>
            <a:ext cx="5530539" cy="4058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dirty="0" smtClean="0">
                <a:solidFill>
                  <a:schemeClr val="tx1"/>
                </a:solidFill>
              </a:rPr>
              <a:t>Western </a:t>
            </a:r>
            <a:r>
              <a:rPr lang="en-US" sz="3500" dirty="0">
                <a:solidFill>
                  <a:schemeClr val="tx1"/>
                </a:solidFill>
              </a:rPr>
              <a:t>Visayan language under the Central Philippine group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(Zorc, 1977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Known for its </a:t>
            </a:r>
            <a:r>
              <a:rPr lang="en-PH" sz="3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voiced velar fricative </a:t>
            </a:r>
            <a:r>
              <a:rPr lang="en-US" sz="3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[ɣ]</a:t>
            </a:r>
            <a:r>
              <a:rPr lang="en-US" sz="35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3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phoneme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="" xmlns:a16="http://schemas.microsoft.com/office/drawing/2014/main" id="{59C77158-16F5-4756-8949-4DB3BC9DC5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23613290"/>
              </p:ext>
            </p:extLst>
          </p:nvPr>
        </p:nvGraphicFramePr>
        <p:xfrm>
          <a:off x="6535270" y="1731963"/>
          <a:ext cx="5163671" cy="453436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236700190"/>
                    </a:ext>
                  </a:extLst>
                </a:gridCol>
                <a:gridCol w="2649071">
                  <a:extLst>
                    <a:ext uri="{9D8B030D-6E8A-4147-A177-3AD203B41FA5}">
                      <a16:colId xmlns="" xmlns:a16="http://schemas.microsoft.com/office/drawing/2014/main" val="3193139041"/>
                    </a:ext>
                  </a:extLst>
                </a:gridCol>
              </a:tblGrid>
              <a:tr h="68700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effectLst/>
                        </a:rPr>
                        <a:t>Language </a:t>
                      </a:r>
                      <a:r>
                        <a:rPr lang="en-US" sz="3000" b="0" dirty="0" smtClean="0">
                          <a:effectLst/>
                        </a:rPr>
                        <a:t>profile</a:t>
                      </a:r>
                      <a:r>
                        <a:rPr lang="en-US" sz="2200" b="0" baseline="0" dirty="0" smtClean="0">
                          <a:effectLst/>
                        </a:rPr>
                        <a:t> </a:t>
                      </a:r>
                      <a:r>
                        <a:rPr lang="en-US" sz="2000" b="0" baseline="0" dirty="0" smtClean="0">
                          <a:effectLst/>
                        </a:rPr>
                        <a:t>(</a:t>
                      </a:r>
                      <a:r>
                        <a:rPr lang="en-US" sz="2000" b="0" baseline="0" dirty="0" err="1" smtClean="0">
                          <a:effectLst/>
                        </a:rPr>
                        <a:t>Ethnologue</a:t>
                      </a:r>
                      <a:r>
                        <a:rPr lang="en-US" sz="2000" b="0" baseline="0" dirty="0" smtClean="0">
                          <a:effectLst/>
                        </a:rPr>
                        <a:t>, 2019)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6495924"/>
                  </a:ext>
                </a:extLst>
              </a:tr>
              <a:tr h="503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ISO 639-3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2000" dirty="0">
                          <a:effectLst/>
                        </a:rPr>
                        <a:t>AKL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extLst>
                  <a:ext uri="{0D108BD9-81ED-4DB2-BD59-A6C34878D82A}">
                    <a16:rowId xmlns="" xmlns:a16="http://schemas.microsoft.com/office/drawing/2014/main" val="1496275863"/>
                  </a:ext>
                </a:extLst>
              </a:tr>
              <a:tr h="10076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Alternate </a:t>
                      </a:r>
                      <a:r>
                        <a:rPr lang="en-US" sz="2200" b="0" dirty="0" smtClean="0">
                          <a:effectLst/>
                        </a:rPr>
                        <a:t>names</a:t>
                      </a:r>
                      <a:r>
                        <a:rPr lang="en-US" sz="2200" b="0" dirty="0">
                          <a:effectLst/>
                        </a:rPr>
                        <a:t>: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Akeanon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Aklan,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Aklano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Inakeanon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extLst>
                  <a:ext uri="{0D108BD9-81ED-4DB2-BD59-A6C34878D82A}">
                    <a16:rowId xmlns="" xmlns:a16="http://schemas.microsoft.com/office/drawing/2014/main" val="2658348975"/>
                  </a:ext>
                </a:extLst>
              </a:tr>
              <a:tr h="916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Population: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559,416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smtClean="0">
                          <a:effectLst/>
                        </a:rPr>
                        <a:t>2010, CPH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extLst>
                  <a:ext uri="{0D108BD9-81ED-4DB2-BD59-A6C34878D82A}">
                    <a16:rowId xmlns="" xmlns:a16="http://schemas.microsoft.com/office/drawing/2014/main" val="1477999088"/>
                  </a:ext>
                </a:extLst>
              </a:tr>
              <a:tr h="916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</a:rPr>
                        <a:t>Location: 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Aklan province, north Panay island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extLst>
                  <a:ext uri="{0D108BD9-81ED-4DB2-BD59-A6C34878D82A}">
                    <a16:rowId xmlns="" xmlns:a16="http://schemas.microsoft.com/office/drawing/2014/main" val="590095016"/>
                  </a:ext>
                </a:extLst>
              </a:tr>
              <a:tr h="503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Language Status: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 (Educational)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1622" marR="151622" marT="0" marB="0"/>
                </a:tc>
                <a:extLst>
                  <a:ext uri="{0D108BD9-81ED-4DB2-BD59-A6C34878D82A}">
                    <a16:rowId xmlns="" xmlns:a16="http://schemas.microsoft.com/office/drawing/2014/main" val="36061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47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5CB840F-8E41-4CA5-B79B-25CC80AD2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8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30762396-5ED4-4541-ACDD-859B38C2E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340" y="512082"/>
            <a:ext cx="7136189" cy="583383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8F56C92-581E-441D-8E2F-69E9BFD8AEFA}"/>
              </a:ext>
            </a:extLst>
          </p:cNvPr>
          <p:cNvSpPr/>
          <p:nvPr/>
        </p:nvSpPr>
        <p:spPr>
          <a:xfrm>
            <a:off x="2620159" y="3571637"/>
            <a:ext cx="976861" cy="339307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13CF4C84-092D-4B1E-9698-0F7D3EE5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63" y="2122388"/>
            <a:ext cx="3491307" cy="582000"/>
          </a:xfrm>
          <a:effectLst/>
        </p:spPr>
        <p:txBody>
          <a:bodyPr anchor="b">
            <a:normAutofit/>
          </a:bodyPr>
          <a:lstStyle/>
          <a:p>
            <a:pPr algn="l"/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BODY (anatomical)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Content Placeholder 9">
            <a:extLst>
              <a:ext uri="{FF2B5EF4-FFF2-40B4-BE49-F238E27FC236}">
                <a16:creationId xmlns="" xmlns:a16="http://schemas.microsoft.com/office/drawing/2014/main" id="{E58D2EE8-448F-464B-9427-20950E99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18594"/>
            <a:ext cx="3078749" cy="1528587"/>
          </a:xfrm>
          <a:effectLst/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['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lawas</a:t>
            </a: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'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ɣawas</a:t>
            </a: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6BA4E79-6136-4767-92FE-2DA1B055B6AF}"/>
              </a:ext>
            </a:extLst>
          </p:cNvPr>
          <p:cNvSpPr/>
          <p:nvPr/>
        </p:nvSpPr>
        <p:spPr>
          <a:xfrm>
            <a:off x="2627341" y="2961234"/>
            <a:ext cx="976861" cy="339307"/>
          </a:xfrm>
          <a:prstGeom prst="rect">
            <a:avLst/>
          </a:prstGeom>
          <a:solidFill>
            <a:srgbClr val="70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H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0075" y="714002"/>
            <a:ext cx="3662796" cy="1323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sto MT" panose="02040603050505030304"/>
                <a:ea typeface="+mj-ea"/>
              </a:rPr>
              <a:t>Traditional</a:t>
            </a:r>
            <a:r>
              <a:rPr kumimoji="0" lang="en-PH" altLang="en-US" b="0" i="0" u="none" strike="noStrike" kern="1200" cap="none" spc="0" normalizeH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sto MT" panose="02040603050505030304"/>
                <a:ea typeface="+mj-ea"/>
              </a:rPr>
              <a:t> lexeme </a:t>
            </a:r>
            <a:r>
              <a:rPr kumimoji="0" lang="en-PH" altLang="en-US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sto MT" panose="02040603050505030304"/>
                <a:ea typeface="+mj-ea"/>
              </a:rPr>
              <a:t>map</a:t>
            </a:r>
            <a:endParaRPr kumimoji="0" lang="en-PH" altLang="en-US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sto MT" panose="02040603050505030304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541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5CB840F-8E41-4CA5-B79B-25CC80AD2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3ED7200B-236E-4ADE-AA31-9B33043B2C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348" y="521080"/>
            <a:ext cx="7114174" cy="5815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8F56C92-581E-441D-8E2F-69E9BFD8AEFA}"/>
              </a:ext>
            </a:extLst>
          </p:cNvPr>
          <p:cNvSpPr/>
          <p:nvPr/>
        </p:nvSpPr>
        <p:spPr>
          <a:xfrm>
            <a:off x="2620159" y="3571637"/>
            <a:ext cx="976861" cy="339307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3CF4C84-092D-4B1E-9698-0F7D3EE5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63" y="2122388"/>
            <a:ext cx="3491307" cy="582000"/>
          </a:xfrm>
          <a:effectLst/>
        </p:spPr>
        <p:txBody>
          <a:bodyPr anchor="b">
            <a:normAutofit/>
          </a:bodyPr>
          <a:lstStyle/>
          <a:p>
            <a:pPr algn="l"/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BODY (anatomical)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="" xmlns:a16="http://schemas.microsoft.com/office/drawing/2014/main" id="{E58D2EE8-448F-464B-9427-20950E99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18594"/>
            <a:ext cx="3078749" cy="1528587"/>
          </a:xfrm>
          <a:effectLst/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['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lawas</a:t>
            </a: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'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ɣawas</a:t>
            </a: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6BA4E79-6136-4767-92FE-2DA1B055B6AF}"/>
              </a:ext>
            </a:extLst>
          </p:cNvPr>
          <p:cNvSpPr/>
          <p:nvPr/>
        </p:nvSpPr>
        <p:spPr>
          <a:xfrm>
            <a:off x="2627341" y="2961234"/>
            <a:ext cx="976861" cy="339307"/>
          </a:xfrm>
          <a:prstGeom prst="rect">
            <a:avLst/>
          </a:prstGeom>
          <a:solidFill>
            <a:srgbClr val="70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H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0074" y="558327"/>
            <a:ext cx="4059011" cy="15772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sz="3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Lexeme map based on </a:t>
            </a:r>
            <a:r>
              <a:rPr kumimoji="0" lang="en-PH" altLang="en-US" sz="3500" b="0" i="0" u="none" strike="noStrike" kern="1200" cap="none" spc="0" normalizeH="0" baseline="0" noProof="0" dirty="0" err="1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Voronoi</a:t>
            </a:r>
            <a:r>
              <a:rPr kumimoji="0" lang="en-PH" altLang="en-US" sz="3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 method</a:t>
            </a:r>
            <a:endParaRPr kumimoji="0" lang="en-PH" altLang="en-US" sz="35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537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CB840F-8E41-4CA5-B79B-25CC80AD2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01F3B748-DB96-4CF9-92F8-CA81F5C744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441" y="452745"/>
            <a:ext cx="7285662" cy="59560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13CF4C84-092D-4B1E-9698-0F7D3EE5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63" y="2122388"/>
            <a:ext cx="3491307" cy="582000"/>
          </a:xfrm>
          <a:effectLst/>
        </p:spPr>
        <p:txBody>
          <a:bodyPr anchor="b">
            <a:normAutofit/>
          </a:bodyPr>
          <a:lstStyle/>
          <a:p>
            <a:pPr algn="l"/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(TO) STAB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E58D2EE8-448F-464B-9427-20950E99ED39}"/>
              </a:ext>
            </a:extLst>
          </p:cNvPr>
          <p:cNvSpPr txBox="1">
            <a:spLocks/>
          </p:cNvSpPr>
          <p:nvPr/>
        </p:nvSpPr>
        <p:spPr>
          <a:xfrm>
            <a:off x="913795" y="2818594"/>
            <a:ext cx="3078749" cy="152858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[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bi'dʒuʔ</a:t>
            </a: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30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bu'nɔʔ</a:t>
            </a: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5" y="714002"/>
            <a:ext cx="3662796" cy="1323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Traditional</a:t>
            </a:r>
            <a:r>
              <a:rPr kumimoji="0" lang="en-PH" altLang="en-US" b="0" i="0" u="none" strike="noStrike" kern="1200" cap="none" spc="0" normalizeH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 lexeme </a:t>
            </a:r>
            <a:r>
              <a:rPr kumimoji="0" lang="en-PH" altLang="en-US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map</a:t>
            </a:r>
            <a:endParaRPr kumimoji="0" lang="en-PH" altLang="en-US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8F56C92-581E-441D-8E2F-69E9BFD8AEFA}"/>
              </a:ext>
            </a:extLst>
          </p:cNvPr>
          <p:cNvSpPr/>
          <p:nvPr/>
        </p:nvSpPr>
        <p:spPr>
          <a:xfrm>
            <a:off x="2620159" y="3571637"/>
            <a:ext cx="976861" cy="339307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6BA4E79-6136-4767-92FE-2DA1B055B6AF}"/>
              </a:ext>
            </a:extLst>
          </p:cNvPr>
          <p:cNvSpPr/>
          <p:nvPr/>
        </p:nvSpPr>
        <p:spPr>
          <a:xfrm>
            <a:off x="2627341" y="2961234"/>
            <a:ext cx="976861" cy="339307"/>
          </a:xfrm>
          <a:prstGeom prst="rect">
            <a:avLst/>
          </a:prstGeom>
          <a:solidFill>
            <a:srgbClr val="70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943866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CB840F-8E41-4CA5-B79B-25CC80AD2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="" xmlns:a16="http://schemas.microsoft.com/office/drawing/2014/main" id="{A3A8853E-7B96-4ACD-8B8F-49AFAF14D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517" y="571086"/>
            <a:ext cx="6991836" cy="57158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0074" y="558327"/>
            <a:ext cx="4059011" cy="15772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sz="3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Lexeme map based on </a:t>
            </a:r>
            <a:r>
              <a:rPr kumimoji="0" lang="en-PH" altLang="en-US" sz="3500" b="0" i="0" u="none" strike="noStrike" kern="1200" cap="none" spc="0" normalizeH="0" baseline="0" noProof="0" dirty="0" err="1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Voronoi</a:t>
            </a:r>
            <a:r>
              <a:rPr kumimoji="0" lang="en-PH" altLang="en-US" sz="3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 method</a:t>
            </a:r>
            <a:endParaRPr kumimoji="0" lang="en-PH" altLang="en-US" sz="35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3CF4C84-092D-4B1E-9698-0F7D3EE5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63" y="2122388"/>
            <a:ext cx="3491307" cy="582000"/>
          </a:xfrm>
          <a:effectLst/>
        </p:spPr>
        <p:txBody>
          <a:bodyPr anchor="b">
            <a:normAutofit/>
          </a:bodyPr>
          <a:lstStyle/>
          <a:p>
            <a:pPr algn="l"/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(TO) STAB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="" xmlns:a16="http://schemas.microsoft.com/office/drawing/2014/main" id="{E58D2EE8-448F-464B-9427-20950E99ED39}"/>
              </a:ext>
            </a:extLst>
          </p:cNvPr>
          <p:cNvSpPr txBox="1">
            <a:spLocks/>
          </p:cNvSpPr>
          <p:nvPr/>
        </p:nvSpPr>
        <p:spPr>
          <a:xfrm>
            <a:off x="913795" y="2818594"/>
            <a:ext cx="3078749" cy="152858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[</a:t>
            </a:r>
            <a:r>
              <a:rPr lang="en-US" sz="30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bi'dʒɔʔ</a:t>
            </a: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bu'nɔʔ</a:t>
            </a: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  <a:endParaRPr lang="en-US" sz="3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8F56C92-581E-441D-8E2F-69E9BFD8AEFA}"/>
              </a:ext>
            </a:extLst>
          </p:cNvPr>
          <p:cNvSpPr/>
          <p:nvPr/>
        </p:nvSpPr>
        <p:spPr>
          <a:xfrm>
            <a:off x="2620159" y="3571637"/>
            <a:ext cx="976861" cy="339307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BA4E79-6136-4767-92FE-2DA1B055B6AF}"/>
              </a:ext>
            </a:extLst>
          </p:cNvPr>
          <p:cNvSpPr/>
          <p:nvPr/>
        </p:nvSpPr>
        <p:spPr>
          <a:xfrm>
            <a:off x="2627341" y="2961234"/>
            <a:ext cx="976861" cy="339307"/>
          </a:xfrm>
          <a:prstGeom prst="rect">
            <a:avLst/>
          </a:prstGeom>
          <a:solidFill>
            <a:srgbClr val="70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123026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="" xmlns:a16="http://schemas.microsoft.com/office/drawing/2014/main" id="{58042A12-F91A-4928-8BC3-8E57EFC232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46" b="-2"/>
          <a:stretch/>
        </p:blipFill>
        <p:spPr>
          <a:xfrm>
            <a:off x="4659086" y="468385"/>
            <a:ext cx="7068458" cy="600848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C670769-01E2-4E9A-9922-CB36C57B6DF1}"/>
              </a:ext>
            </a:extLst>
          </p:cNvPr>
          <p:cNvSpPr/>
          <p:nvPr/>
        </p:nvSpPr>
        <p:spPr>
          <a:xfrm>
            <a:off x="3004235" y="2930704"/>
            <a:ext cx="976861" cy="339307"/>
          </a:xfrm>
          <a:prstGeom prst="rect">
            <a:avLst/>
          </a:prstGeom>
          <a:solidFill>
            <a:srgbClr val="880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6A266B5-F7E4-4B1B-999D-FCEC24A2C35E}"/>
              </a:ext>
            </a:extLst>
          </p:cNvPr>
          <p:cNvSpPr/>
          <p:nvPr/>
        </p:nvSpPr>
        <p:spPr>
          <a:xfrm>
            <a:off x="3004235" y="3554147"/>
            <a:ext cx="976861" cy="339307"/>
          </a:xfrm>
          <a:prstGeom prst="rect">
            <a:avLst/>
          </a:prstGeom>
          <a:solidFill>
            <a:srgbClr val="70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3CF4C84-092D-4B1E-9698-0F7D3EE5A685}"/>
              </a:ext>
            </a:extLst>
          </p:cNvPr>
          <p:cNvSpPr txBox="1">
            <a:spLocks/>
          </p:cNvSpPr>
          <p:nvPr/>
        </p:nvSpPr>
        <p:spPr>
          <a:xfrm>
            <a:off x="771563" y="2122388"/>
            <a:ext cx="3491307" cy="58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FENCE</a:t>
            </a:r>
            <a:endParaRPr kumimoji="0" lang="en-US" sz="3000" b="0" i="0" u="none" strike="noStrike" kern="1200" cap="none" spc="0" normalizeH="0" baseline="0" noProof="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18" name="Content Placeholder 9">
            <a:extLst>
              <a:ext uri="{FF2B5EF4-FFF2-40B4-BE49-F238E27FC236}">
                <a16:creationId xmlns="" xmlns:a16="http://schemas.microsoft.com/office/drawing/2014/main" id="{E58D2EE8-448F-464B-9427-20950E99ED39}"/>
              </a:ext>
            </a:extLst>
          </p:cNvPr>
          <p:cNvSpPr txBox="1">
            <a:spLocks/>
          </p:cNvSpPr>
          <p:nvPr/>
        </p:nvSpPr>
        <p:spPr>
          <a:xfrm>
            <a:off x="913795" y="2818594"/>
            <a:ext cx="3078749" cy="25952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12123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[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latin typeface="+mj-lt"/>
              </a:rPr>
              <a:t>ku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'dal</a:t>
            </a: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lvl="0" indent="0">
              <a:buClr>
                <a:srgbClr val="212123"/>
              </a:buClr>
              <a:buNone/>
            </a:pP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ku'raɣ</a:t>
            </a: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lvl="0" indent="0">
              <a:buClr>
                <a:srgbClr val="212123"/>
              </a:buClr>
              <a:buNone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ku'ral</a:t>
            </a: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  <a:endParaRPr kumimoji="0" lang="en-US" sz="3000" b="0" i="0" u="none" strike="noStrike" kern="1200" cap="none" spc="0" normalizeH="0" baseline="0" noProof="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0075" y="714002"/>
            <a:ext cx="3662796" cy="1323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sz="40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Traditional lexeme map</a:t>
            </a:r>
            <a:endParaRPr kumimoji="0" lang="en-PH" altLang="en-US" sz="40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8F56C92-581E-441D-8E2F-69E9BFD8AEFA}"/>
              </a:ext>
            </a:extLst>
          </p:cNvPr>
          <p:cNvSpPr/>
          <p:nvPr/>
        </p:nvSpPr>
        <p:spPr>
          <a:xfrm>
            <a:off x="2995687" y="4209558"/>
            <a:ext cx="976861" cy="339307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4702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="" xmlns:a16="http://schemas.microsoft.com/office/drawing/2014/main" id="{250027D3-7A42-4ECE-94DF-84D3A2DBA4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46" b="-2"/>
          <a:stretch/>
        </p:blipFill>
        <p:spPr>
          <a:xfrm>
            <a:off x="4830574" y="394966"/>
            <a:ext cx="7056626" cy="608079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0074" y="558327"/>
            <a:ext cx="4059011" cy="15772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sz="3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Lexeme map based on </a:t>
            </a:r>
            <a:r>
              <a:rPr kumimoji="0" lang="en-PH" altLang="en-US" sz="3500" b="0" i="0" u="none" strike="noStrike" kern="1200" cap="none" spc="0" normalizeH="0" baseline="0" noProof="0" dirty="0" err="1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Voronoi</a:t>
            </a:r>
            <a:r>
              <a:rPr kumimoji="0" lang="en-PH" altLang="en-US" sz="3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 method</a:t>
            </a:r>
            <a:endParaRPr kumimoji="0" lang="en-PH" altLang="en-US" sz="35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C670769-01E2-4E9A-9922-CB36C57B6DF1}"/>
              </a:ext>
            </a:extLst>
          </p:cNvPr>
          <p:cNvSpPr/>
          <p:nvPr/>
        </p:nvSpPr>
        <p:spPr>
          <a:xfrm>
            <a:off x="3004235" y="2930704"/>
            <a:ext cx="976861" cy="339307"/>
          </a:xfrm>
          <a:prstGeom prst="rect">
            <a:avLst/>
          </a:prstGeom>
          <a:solidFill>
            <a:srgbClr val="880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6A266B5-F7E4-4B1B-999D-FCEC24A2C35E}"/>
              </a:ext>
            </a:extLst>
          </p:cNvPr>
          <p:cNvSpPr/>
          <p:nvPr/>
        </p:nvSpPr>
        <p:spPr>
          <a:xfrm>
            <a:off x="3004235" y="3554147"/>
            <a:ext cx="976861" cy="339307"/>
          </a:xfrm>
          <a:prstGeom prst="rect">
            <a:avLst/>
          </a:prstGeom>
          <a:solidFill>
            <a:srgbClr val="70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3CF4C84-092D-4B1E-9698-0F7D3EE5A685}"/>
              </a:ext>
            </a:extLst>
          </p:cNvPr>
          <p:cNvSpPr txBox="1">
            <a:spLocks/>
          </p:cNvSpPr>
          <p:nvPr/>
        </p:nvSpPr>
        <p:spPr>
          <a:xfrm>
            <a:off x="771563" y="2122388"/>
            <a:ext cx="3491307" cy="58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FENCE</a:t>
            </a:r>
            <a:endParaRPr kumimoji="0" lang="en-US" sz="3000" b="0" i="0" u="none" strike="noStrike" kern="1200" cap="none" spc="0" normalizeH="0" baseline="0" noProof="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21" name="Content Placeholder 9">
            <a:extLst>
              <a:ext uri="{FF2B5EF4-FFF2-40B4-BE49-F238E27FC236}">
                <a16:creationId xmlns="" xmlns:a16="http://schemas.microsoft.com/office/drawing/2014/main" id="{E58D2EE8-448F-464B-9427-20950E99ED39}"/>
              </a:ext>
            </a:extLst>
          </p:cNvPr>
          <p:cNvSpPr txBox="1">
            <a:spLocks/>
          </p:cNvSpPr>
          <p:nvPr/>
        </p:nvSpPr>
        <p:spPr>
          <a:xfrm>
            <a:off x="913795" y="2818594"/>
            <a:ext cx="3078749" cy="25952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12123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[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latin typeface="+mj-lt"/>
              </a:rPr>
              <a:t>ku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'dal</a:t>
            </a: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lvl="0" indent="0">
              <a:buClr>
                <a:srgbClr val="212123"/>
              </a:buClr>
              <a:buNone/>
            </a:pP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3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ku'raɣ</a:t>
            </a:r>
            <a:r>
              <a:rPr lang="en-US" sz="300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lvl="0" indent="0">
              <a:buClr>
                <a:srgbClr val="212123"/>
              </a:buClr>
              <a:buNone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ku'ral</a:t>
            </a: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  <a:endParaRPr kumimoji="0" lang="en-US" sz="3000" b="0" i="0" u="none" strike="noStrike" kern="1200" cap="none" spc="0" normalizeH="0" baseline="0" noProof="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8F56C92-581E-441D-8E2F-69E9BFD8AEFA}"/>
              </a:ext>
            </a:extLst>
          </p:cNvPr>
          <p:cNvSpPr/>
          <p:nvPr/>
        </p:nvSpPr>
        <p:spPr>
          <a:xfrm>
            <a:off x="2995687" y="4209558"/>
            <a:ext cx="976861" cy="339307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0464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5CB840F-8E41-4CA5-B79B-25CC80AD2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29627982-F8D7-4C26-88C5-EB6BB934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789335"/>
            <a:ext cx="3078749" cy="3354661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da'ʔugdɔg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da'guʔɔg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da'guʔɔb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du'ɣugdɔg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da'ɣugdɔg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da'lugdɔg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endParaRPr lang="en-US" sz="2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latin typeface="+mj-lt"/>
              <a:ea typeface="Doulos SIL" panose="02000500070000020004" pitchFamily="2" charset="0"/>
              <a:cs typeface="Doulos SIL" panose="02000500070000020004" pitchFamily="2" charset="0"/>
            </a:endParaRPr>
          </a:p>
        </p:txBody>
      </p:sp>
      <p:pic>
        <p:nvPicPr>
          <p:cNvPr id="8" name="Content Placeholder 4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22BDAE49-75EC-46E4-86B6-215DD8A60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6339" y="714002"/>
            <a:ext cx="6642193" cy="54299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2CA6D4E-FF11-455F-80D9-298947812146}"/>
              </a:ext>
            </a:extLst>
          </p:cNvPr>
          <p:cNvSpPr/>
          <p:nvPr/>
        </p:nvSpPr>
        <p:spPr>
          <a:xfrm>
            <a:off x="3015683" y="3903896"/>
            <a:ext cx="976861" cy="339307"/>
          </a:xfrm>
          <a:prstGeom prst="rect">
            <a:avLst/>
          </a:prstGeom>
          <a:solidFill>
            <a:srgbClr val="FF7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A0C2D9F-DC2A-449C-BF4D-31D2A2C86D0B}"/>
              </a:ext>
            </a:extLst>
          </p:cNvPr>
          <p:cNvSpPr/>
          <p:nvPr/>
        </p:nvSpPr>
        <p:spPr>
          <a:xfrm>
            <a:off x="3015683" y="3390524"/>
            <a:ext cx="976861" cy="339307"/>
          </a:xfrm>
          <a:prstGeom prst="rect">
            <a:avLst/>
          </a:prstGeom>
          <a:solidFill>
            <a:srgbClr val="3F4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6FB320-41C4-46F4-9A13-B33FD4DA4019}"/>
              </a:ext>
            </a:extLst>
          </p:cNvPr>
          <p:cNvSpPr/>
          <p:nvPr/>
        </p:nvSpPr>
        <p:spPr>
          <a:xfrm>
            <a:off x="3015683" y="2858630"/>
            <a:ext cx="976861" cy="339307"/>
          </a:xfrm>
          <a:prstGeom prst="rect">
            <a:avLst/>
          </a:prstGeom>
          <a:solidFill>
            <a:srgbClr val="99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F895FBD-FF93-4FCA-AE59-57A2E55B065F}"/>
              </a:ext>
            </a:extLst>
          </p:cNvPr>
          <p:cNvSpPr/>
          <p:nvPr/>
        </p:nvSpPr>
        <p:spPr>
          <a:xfrm>
            <a:off x="3015682" y="4376364"/>
            <a:ext cx="976861" cy="339307"/>
          </a:xfrm>
          <a:prstGeom prst="rect">
            <a:avLst/>
          </a:prstGeom>
          <a:solidFill>
            <a:srgbClr val="880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03FAC92-9CA8-446B-B17D-A822E4E8C530}"/>
              </a:ext>
            </a:extLst>
          </p:cNvPr>
          <p:cNvSpPr/>
          <p:nvPr/>
        </p:nvSpPr>
        <p:spPr>
          <a:xfrm>
            <a:off x="3015682" y="4889736"/>
            <a:ext cx="976861" cy="339307"/>
          </a:xfrm>
          <a:prstGeom prst="rect">
            <a:avLst/>
          </a:prstGeom>
          <a:solidFill>
            <a:srgbClr val="70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6C4228F-0456-460A-9D98-4FF3E429AF88}"/>
              </a:ext>
            </a:extLst>
          </p:cNvPr>
          <p:cNvSpPr/>
          <p:nvPr/>
        </p:nvSpPr>
        <p:spPr>
          <a:xfrm>
            <a:off x="3015682" y="5421630"/>
            <a:ext cx="976861" cy="339307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3CF4C84-092D-4B1E-9698-0F7D3EE5A685}"/>
              </a:ext>
            </a:extLst>
          </p:cNvPr>
          <p:cNvSpPr txBox="1">
            <a:spLocks/>
          </p:cNvSpPr>
          <p:nvPr/>
        </p:nvSpPr>
        <p:spPr>
          <a:xfrm>
            <a:off x="771563" y="2122388"/>
            <a:ext cx="3491307" cy="58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THUNDER</a:t>
            </a:r>
            <a:endParaRPr kumimoji="0" lang="en-US" sz="3000" b="0" i="0" u="none" strike="noStrike" kern="1200" cap="none" spc="0" normalizeH="0" baseline="0" noProof="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0075" y="714002"/>
            <a:ext cx="3662796" cy="1323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sz="40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Traditional lexeme map</a:t>
            </a:r>
            <a:endParaRPr kumimoji="0" lang="en-PH" altLang="en-US" sz="40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21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5CB840F-8E41-4CA5-B79B-25CC80AD2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3E032A22-3CDA-4067-97E0-7AB095D1C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6339" y="714002"/>
            <a:ext cx="6642193" cy="542999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00074" y="558327"/>
            <a:ext cx="4059011" cy="15772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sz="3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Lexeme map based on </a:t>
            </a:r>
            <a:r>
              <a:rPr kumimoji="0" lang="en-PH" altLang="en-US" sz="3500" b="0" i="0" u="none" strike="noStrike" kern="1200" cap="none" spc="0" normalizeH="0" baseline="0" noProof="0" dirty="0" err="1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Voronoi</a:t>
            </a:r>
            <a:r>
              <a:rPr kumimoji="0" lang="en-PH" altLang="en-US" sz="3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 method</a:t>
            </a:r>
            <a:endParaRPr kumimoji="0" lang="en-PH" altLang="en-US" sz="35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="" xmlns:a16="http://schemas.microsoft.com/office/drawing/2014/main" id="{29627982-F8D7-4C26-88C5-EB6BB934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789335"/>
            <a:ext cx="3078749" cy="3354661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da'ʔugdɔg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da'guʔɔg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da'guʔɔb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du'ɣugdɔg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da'ɣugdɔg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[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da'lugdɔg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Doulos SIL" panose="02000500070000020004" pitchFamily="2" charset="0"/>
                <a:cs typeface="Doulos SIL" panose="02000500070000020004" pitchFamily="2" charset="0"/>
              </a:rPr>
              <a:t>]</a:t>
            </a:r>
          </a:p>
          <a:p>
            <a:pPr marL="36900" indent="0">
              <a:buNone/>
            </a:pPr>
            <a:endParaRPr lang="en-US" sz="2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latin typeface="+mj-lt"/>
              <a:ea typeface="Doulos SIL" panose="02000500070000020004" pitchFamily="2" charset="0"/>
              <a:cs typeface="Doulos SIL" panose="0200050007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CA6D4E-FF11-455F-80D9-298947812146}"/>
              </a:ext>
            </a:extLst>
          </p:cNvPr>
          <p:cNvSpPr/>
          <p:nvPr/>
        </p:nvSpPr>
        <p:spPr>
          <a:xfrm>
            <a:off x="3015683" y="3903896"/>
            <a:ext cx="976861" cy="339307"/>
          </a:xfrm>
          <a:prstGeom prst="rect">
            <a:avLst/>
          </a:prstGeom>
          <a:solidFill>
            <a:srgbClr val="FF7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A0C2D9F-DC2A-449C-BF4D-31D2A2C86D0B}"/>
              </a:ext>
            </a:extLst>
          </p:cNvPr>
          <p:cNvSpPr/>
          <p:nvPr/>
        </p:nvSpPr>
        <p:spPr>
          <a:xfrm>
            <a:off x="3015683" y="3390524"/>
            <a:ext cx="976861" cy="339307"/>
          </a:xfrm>
          <a:prstGeom prst="rect">
            <a:avLst/>
          </a:prstGeom>
          <a:solidFill>
            <a:srgbClr val="3F4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86FB320-41C4-46F4-9A13-B33FD4DA4019}"/>
              </a:ext>
            </a:extLst>
          </p:cNvPr>
          <p:cNvSpPr/>
          <p:nvPr/>
        </p:nvSpPr>
        <p:spPr>
          <a:xfrm>
            <a:off x="3015683" y="2858630"/>
            <a:ext cx="976861" cy="339307"/>
          </a:xfrm>
          <a:prstGeom prst="rect">
            <a:avLst/>
          </a:prstGeom>
          <a:solidFill>
            <a:srgbClr val="99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F895FBD-FF93-4FCA-AE59-57A2E55B065F}"/>
              </a:ext>
            </a:extLst>
          </p:cNvPr>
          <p:cNvSpPr/>
          <p:nvPr/>
        </p:nvSpPr>
        <p:spPr>
          <a:xfrm>
            <a:off x="3015682" y="4376364"/>
            <a:ext cx="976861" cy="339307"/>
          </a:xfrm>
          <a:prstGeom prst="rect">
            <a:avLst/>
          </a:prstGeom>
          <a:solidFill>
            <a:srgbClr val="880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03FAC92-9CA8-446B-B17D-A822E4E8C530}"/>
              </a:ext>
            </a:extLst>
          </p:cNvPr>
          <p:cNvSpPr/>
          <p:nvPr/>
        </p:nvSpPr>
        <p:spPr>
          <a:xfrm>
            <a:off x="3015682" y="4889736"/>
            <a:ext cx="976861" cy="339307"/>
          </a:xfrm>
          <a:prstGeom prst="rect">
            <a:avLst/>
          </a:prstGeom>
          <a:solidFill>
            <a:srgbClr val="70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6C4228F-0456-460A-9D98-4FF3E429AF88}"/>
              </a:ext>
            </a:extLst>
          </p:cNvPr>
          <p:cNvSpPr/>
          <p:nvPr/>
        </p:nvSpPr>
        <p:spPr>
          <a:xfrm>
            <a:off x="3015682" y="5421630"/>
            <a:ext cx="976861" cy="339307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dirty="0"/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13CF4C84-092D-4B1E-9698-0F7D3EE5A685}"/>
              </a:ext>
            </a:extLst>
          </p:cNvPr>
          <p:cNvSpPr txBox="1">
            <a:spLocks/>
          </p:cNvSpPr>
          <p:nvPr/>
        </p:nvSpPr>
        <p:spPr>
          <a:xfrm>
            <a:off x="771563" y="2122388"/>
            <a:ext cx="3491307" cy="58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THUNDER</a:t>
            </a:r>
            <a:endParaRPr kumimoji="0" lang="en-US" sz="3000" b="0" i="0" u="none" strike="noStrike" kern="1200" cap="none" spc="0" normalizeH="0" baseline="0" noProof="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528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5659" b="834"/>
          <a:stretch/>
        </p:blipFill>
        <p:spPr>
          <a:xfrm>
            <a:off x="3327401" y="480313"/>
            <a:ext cx="8361653" cy="599759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0375" y="654484"/>
            <a:ext cx="2867026" cy="15772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sz="50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Similarity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sz="50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</a:rPr>
              <a:t>matrix</a:t>
            </a:r>
            <a:endParaRPr kumimoji="0" lang="en-PH" altLang="en-US" sz="50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" lastClr="FFFFFF"/>
              </a:solidFill>
              <a:effectLst/>
              <a:uLnTx/>
              <a:uFillTx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6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A5470BFD-ED56-441F-A5A2-07741152C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"/>
          <a:stretch/>
        </p:blipFill>
        <p:spPr>
          <a:xfrm>
            <a:off x="427345" y="1255594"/>
            <a:ext cx="11326661" cy="4956947"/>
          </a:xfrm>
          <a:effectLst/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4050E4E-AE2D-45D5-A6CC-F16561AD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45" y="400084"/>
            <a:ext cx="5844429" cy="855510"/>
          </a:xfrm>
          <a:effectLst/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effectLst/>
              </a:rPr>
              <a:t>Network graph</a:t>
            </a:r>
            <a:endParaRPr lang="en-US" sz="5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6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0/Aklanon_language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55" y="495300"/>
            <a:ext cx="3776419" cy="58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1654" y="495299"/>
            <a:ext cx="6526385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8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FDD9DB9-67AB-4F2E-A191-374FC0B0B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419" y="1210849"/>
            <a:ext cx="8083458" cy="537549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D5D50AD1-8C6C-41BC-8134-C31A02F596BC}"/>
              </a:ext>
            </a:extLst>
          </p:cNvPr>
          <p:cNvSpPr txBox="1">
            <a:spLocks/>
          </p:cNvSpPr>
          <p:nvPr/>
        </p:nvSpPr>
        <p:spPr>
          <a:xfrm>
            <a:off x="702557" y="3833401"/>
            <a:ext cx="4407203" cy="14343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Neighbor joining method (lexical data)</a:t>
            </a:r>
            <a:endParaRPr kumimoji="0" lang="en-US" sz="30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chemeClr val="tx1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4050E4E-AE2D-45D5-A6CC-F16561ADF405}"/>
              </a:ext>
            </a:extLst>
          </p:cNvPr>
          <p:cNvSpPr txBox="1">
            <a:spLocks/>
          </p:cNvSpPr>
          <p:nvPr/>
        </p:nvSpPr>
        <p:spPr>
          <a:xfrm>
            <a:off x="913795" y="248312"/>
            <a:ext cx="10353762" cy="707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ea"/>
              </a:rPr>
              <a:t>Comparative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ea"/>
              </a:rPr>
              <a:t>dendrogram</a:t>
            </a:r>
            <a:endParaRPr kumimoji="0" lang="en-US" sz="50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19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40A93E68-CE40-4941-829A-5D9BAE400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782" y="1399183"/>
            <a:ext cx="8038532" cy="52199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D5D50AD1-8C6C-41BC-8134-C31A02F596BC}"/>
              </a:ext>
            </a:extLst>
          </p:cNvPr>
          <p:cNvSpPr txBox="1">
            <a:spLocks/>
          </p:cNvSpPr>
          <p:nvPr/>
        </p:nvSpPr>
        <p:spPr>
          <a:xfrm>
            <a:off x="456896" y="2962834"/>
            <a:ext cx="4381803" cy="17570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Neighbor joining method (phonetic data)</a:t>
            </a:r>
            <a:endParaRPr kumimoji="0" lang="en-US" sz="30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chemeClr val="tx1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4050E4E-AE2D-45D5-A6CC-F16561ADF405}"/>
              </a:ext>
            </a:extLst>
          </p:cNvPr>
          <p:cNvSpPr txBox="1">
            <a:spLocks/>
          </p:cNvSpPr>
          <p:nvPr/>
        </p:nvSpPr>
        <p:spPr>
          <a:xfrm>
            <a:off x="913795" y="248312"/>
            <a:ext cx="10353762" cy="707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ea"/>
              </a:rPr>
              <a:t>Comparative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ea"/>
              </a:rPr>
              <a:t>dendrogram</a:t>
            </a:r>
            <a:endParaRPr kumimoji="0" lang="en-US" sz="50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927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334FC87-C914-4DB3-939D-F7C8EC1EF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839" y="1239125"/>
            <a:ext cx="8032299" cy="53414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D5D50AD1-8C6C-41BC-8134-C31A02F596BC}"/>
              </a:ext>
            </a:extLst>
          </p:cNvPr>
          <p:cNvSpPr txBox="1">
            <a:spLocks/>
          </p:cNvSpPr>
          <p:nvPr/>
        </p:nvSpPr>
        <p:spPr>
          <a:xfrm>
            <a:off x="349321" y="2977534"/>
            <a:ext cx="2862036" cy="18646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Unweighted pair group method with arithmetic mean (lexical data)</a:t>
            </a:r>
            <a:endParaRPr kumimoji="0" lang="en-US" sz="25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chemeClr val="tx1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4050E4E-AE2D-45D5-A6CC-F16561ADF405}"/>
              </a:ext>
            </a:extLst>
          </p:cNvPr>
          <p:cNvSpPr txBox="1">
            <a:spLocks/>
          </p:cNvSpPr>
          <p:nvPr/>
        </p:nvSpPr>
        <p:spPr>
          <a:xfrm>
            <a:off x="913795" y="248312"/>
            <a:ext cx="10353762" cy="707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ea"/>
              </a:rPr>
              <a:t>Comparative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ea"/>
              </a:rPr>
              <a:t>dendrogram</a:t>
            </a:r>
            <a:endParaRPr kumimoji="0" lang="en-US" sz="50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095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F2439FFF-CCBB-4954-9AB7-2D008F72F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831" y="1269242"/>
            <a:ext cx="7949176" cy="52862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D5D50AD1-8C6C-41BC-8134-C31A02F596BC}"/>
              </a:ext>
            </a:extLst>
          </p:cNvPr>
          <p:cNvSpPr txBox="1">
            <a:spLocks/>
          </p:cNvSpPr>
          <p:nvPr/>
        </p:nvSpPr>
        <p:spPr>
          <a:xfrm>
            <a:off x="340785" y="2878054"/>
            <a:ext cx="2862036" cy="18646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Unweighted pair group method with arithmetic mean (phonetic data)</a:t>
            </a:r>
            <a:endParaRPr kumimoji="0" lang="en-US" sz="25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chemeClr val="tx1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4050E4E-AE2D-45D5-A6CC-F16561ADF405}"/>
              </a:ext>
            </a:extLst>
          </p:cNvPr>
          <p:cNvSpPr txBox="1">
            <a:spLocks/>
          </p:cNvSpPr>
          <p:nvPr/>
        </p:nvSpPr>
        <p:spPr>
          <a:xfrm>
            <a:off x="913795" y="248312"/>
            <a:ext cx="10353762" cy="707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ea"/>
              </a:rPr>
              <a:t>Comparative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ea"/>
              </a:rPr>
              <a:t>dendrogram</a:t>
            </a:r>
            <a:endParaRPr kumimoji="0" lang="en-US" sz="500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81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6DB10C-EEC0-465B-985F-80EEE8D5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29723"/>
            <a:ext cx="10353762" cy="44646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PH" altLang="en-US" sz="3000" dirty="0" smtClean="0">
                <a:solidFill>
                  <a:schemeClr val="tx1"/>
                </a:solidFill>
              </a:rPr>
              <a:t>Geography and channels of human movement likely as factors in facilitating distribution of features within </a:t>
            </a:r>
            <a:r>
              <a:rPr lang="en-PH" altLang="en-US" sz="3000" dirty="0" err="1" smtClean="0">
                <a:solidFill>
                  <a:schemeClr val="tx1"/>
                </a:solidFill>
              </a:rPr>
              <a:t>Aklan</a:t>
            </a:r>
            <a:endParaRPr lang="en-PH" altLang="en-US" sz="30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PH" altLang="en-US" sz="2800" dirty="0" smtClean="0">
                <a:solidFill>
                  <a:schemeClr val="tx1"/>
                </a:solidFill>
              </a:rPr>
              <a:t>Clear core group noted in data from towns along </a:t>
            </a:r>
            <a:r>
              <a:rPr lang="en-PH" altLang="en-US" sz="2800" dirty="0" err="1" smtClean="0">
                <a:solidFill>
                  <a:schemeClr val="tx1"/>
                </a:solidFill>
              </a:rPr>
              <a:t>Aklan</a:t>
            </a:r>
            <a:r>
              <a:rPr lang="en-PH" altLang="en-US" sz="2800" dirty="0" smtClean="0">
                <a:solidFill>
                  <a:schemeClr val="tx1"/>
                </a:solidFill>
              </a:rPr>
              <a:t> River based on both mapping and clustering analyses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PH" altLang="en-US" sz="2800" dirty="0" smtClean="0">
                <a:solidFill>
                  <a:schemeClr val="tx1"/>
                </a:solidFill>
              </a:rPr>
              <a:t>Consistent clustering of northwestern </a:t>
            </a:r>
            <a:r>
              <a:rPr lang="en-PH" altLang="en-US" sz="2800" dirty="0" err="1" smtClean="0">
                <a:solidFill>
                  <a:schemeClr val="tx1"/>
                </a:solidFill>
              </a:rPr>
              <a:t>Aklan</a:t>
            </a:r>
            <a:r>
              <a:rPr lang="en-PH" altLang="en-US" sz="2800" dirty="0" smtClean="0">
                <a:solidFill>
                  <a:schemeClr val="tx1"/>
                </a:solidFill>
              </a:rPr>
              <a:t> towns with tons with extra-core Aklanon features (Kinaray-a? </a:t>
            </a:r>
            <a:r>
              <a:rPr lang="en-PH" altLang="en-US" sz="2800" dirty="0" err="1" smtClean="0">
                <a:solidFill>
                  <a:schemeClr val="tx1"/>
                </a:solidFill>
              </a:rPr>
              <a:t>Capiznon</a:t>
            </a:r>
            <a:r>
              <a:rPr lang="en-PH" altLang="en-US" sz="2800" dirty="0" smtClean="0">
                <a:solidFill>
                  <a:schemeClr val="tx1"/>
                </a:solidFill>
              </a:rPr>
              <a:t>?)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4050E4E-AE2D-45D5-A6CC-F16561AD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20720"/>
            <a:ext cx="10353762" cy="1394012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Post-processing analysis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7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6DB10C-EEC0-465B-985F-80EEE8D5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29723"/>
            <a:ext cx="10353762" cy="44646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Possible language contact effects in certain border towns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PH" altLang="en-US" sz="3000" dirty="0" smtClean="0">
                <a:solidFill>
                  <a:schemeClr val="tx1"/>
                </a:solidFill>
              </a:rPr>
              <a:t>Need for finer datasets </a:t>
            </a:r>
            <a:r>
              <a:rPr lang="en-PH" altLang="en-US" sz="2800" dirty="0" smtClean="0">
                <a:solidFill>
                  <a:schemeClr val="tx1"/>
                </a:solidFill>
              </a:rPr>
              <a:t>ideally including representative data from all barangays of each town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PH" altLang="en-US" sz="2800" dirty="0" smtClean="0">
                <a:solidFill>
                  <a:schemeClr val="tx1"/>
                </a:solidFill>
              </a:rPr>
              <a:t>Need to expand data across entire mainland Panay (Antique, </a:t>
            </a:r>
            <a:r>
              <a:rPr lang="en-PH" altLang="en-US" sz="2800" dirty="0" err="1" smtClean="0">
                <a:solidFill>
                  <a:schemeClr val="tx1"/>
                </a:solidFill>
              </a:rPr>
              <a:t>Capiz</a:t>
            </a:r>
            <a:r>
              <a:rPr lang="en-PH" altLang="en-US" sz="2800" dirty="0" smtClean="0">
                <a:solidFill>
                  <a:schemeClr val="tx1"/>
                </a:solidFill>
              </a:rPr>
              <a:t>, Iloilo) and nearby islands (</a:t>
            </a:r>
            <a:r>
              <a:rPr lang="en-PH" altLang="en-US" sz="2800" dirty="0" err="1" smtClean="0">
                <a:solidFill>
                  <a:schemeClr val="tx1"/>
                </a:solidFill>
              </a:rPr>
              <a:t>Caluya</a:t>
            </a:r>
            <a:r>
              <a:rPr lang="en-PH" altLang="en-US" sz="2800" dirty="0" smtClean="0">
                <a:solidFill>
                  <a:schemeClr val="tx1"/>
                </a:solidFill>
              </a:rPr>
              <a:t> group, Romblon group, </a:t>
            </a:r>
            <a:r>
              <a:rPr lang="en-PH" altLang="en-US" sz="2800" dirty="0" err="1" smtClean="0">
                <a:solidFill>
                  <a:schemeClr val="tx1"/>
                </a:solidFill>
              </a:rPr>
              <a:t>Guimaras</a:t>
            </a:r>
            <a:r>
              <a:rPr lang="en-PH" altLang="en-US" sz="2800" dirty="0" smtClean="0">
                <a:solidFill>
                  <a:schemeClr val="tx1"/>
                </a:solidFill>
              </a:rPr>
              <a:t>) for effective integration of Philippine topographic contour and longitudinal population datasets in GIS analysis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4050E4E-AE2D-45D5-A6CC-F16561AD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20720"/>
            <a:ext cx="10353762" cy="1394012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Post-processing analysis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PH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PH" sz="6000" dirty="0" err="1">
                <a:solidFill>
                  <a:schemeClr val="tx1"/>
                </a:solidFill>
              </a:rPr>
              <a:t>Maabo</a:t>
            </a:r>
            <a:r>
              <a:rPr lang="en-PH" sz="6000" dirty="0">
                <a:solidFill>
                  <a:schemeClr val="tx1"/>
                </a:solidFill>
              </a:rPr>
              <a:t> </a:t>
            </a:r>
            <a:r>
              <a:rPr lang="en-PH" sz="6000" dirty="0" err="1">
                <a:solidFill>
                  <a:schemeClr val="tx1"/>
                </a:solidFill>
              </a:rPr>
              <a:t>gid</a:t>
            </a:r>
            <a:r>
              <a:rPr lang="en-PH" sz="6000" dirty="0">
                <a:solidFill>
                  <a:schemeClr val="tx1"/>
                </a:solidFill>
              </a:rPr>
              <a:t> </a:t>
            </a:r>
            <a:r>
              <a:rPr lang="en-PH" sz="6000" dirty="0" err="1">
                <a:solidFill>
                  <a:schemeClr val="tx1"/>
                </a:solidFill>
              </a:rPr>
              <a:t>nga</a:t>
            </a:r>
            <a:r>
              <a:rPr lang="en-PH" sz="6000" dirty="0">
                <a:solidFill>
                  <a:schemeClr val="tx1"/>
                </a:solidFill>
              </a:rPr>
              <a:t> </a:t>
            </a:r>
            <a:r>
              <a:rPr lang="en-PH" sz="6000" dirty="0" err="1">
                <a:solidFill>
                  <a:schemeClr val="tx1"/>
                </a:solidFill>
              </a:rPr>
              <a:t>saeamat</a:t>
            </a:r>
            <a:r>
              <a:rPr lang="en-PH" sz="6000" dirty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en-PH" sz="4000" dirty="0" err="1">
                <a:solidFill>
                  <a:schemeClr val="tx1"/>
                </a:solidFill>
              </a:rPr>
              <a:t>Maabo</a:t>
            </a:r>
            <a:r>
              <a:rPr lang="en-PH" sz="4000" dirty="0">
                <a:solidFill>
                  <a:schemeClr val="tx1"/>
                </a:solidFill>
              </a:rPr>
              <a:t> </a:t>
            </a:r>
            <a:r>
              <a:rPr lang="en-PH" sz="4000" dirty="0" err="1">
                <a:solidFill>
                  <a:schemeClr val="tx1"/>
                </a:solidFill>
              </a:rPr>
              <a:t>gid</a:t>
            </a:r>
            <a:r>
              <a:rPr lang="en-PH" sz="4000" dirty="0">
                <a:solidFill>
                  <a:schemeClr val="tx1"/>
                </a:solidFill>
              </a:rPr>
              <a:t> </a:t>
            </a:r>
            <a:r>
              <a:rPr lang="en-PH" sz="4000" dirty="0" err="1">
                <a:solidFill>
                  <a:schemeClr val="tx1"/>
                </a:solidFill>
              </a:rPr>
              <a:t>nga</a:t>
            </a:r>
            <a:r>
              <a:rPr lang="en-PH" sz="4000" dirty="0">
                <a:solidFill>
                  <a:schemeClr val="tx1"/>
                </a:solidFill>
              </a:rPr>
              <a:t> </a:t>
            </a:r>
            <a:r>
              <a:rPr lang="en-PH" sz="4000" dirty="0" err="1">
                <a:solidFill>
                  <a:schemeClr val="tx1"/>
                </a:solidFill>
              </a:rPr>
              <a:t>saLamat</a:t>
            </a:r>
            <a:r>
              <a:rPr lang="en-PH" sz="4000" dirty="0">
                <a:solidFill>
                  <a:schemeClr val="tx1"/>
                </a:solidFill>
              </a:rPr>
              <a:t>!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68387" y="3441595"/>
            <a:ext cx="102466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30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3795" y="457200"/>
            <a:ext cx="10353762" cy="970450"/>
          </a:xfrm>
        </p:spPr>
        <p:txBody>
          <a:bodyPr>
            <a:normAutofit/>
          </a:bodyPr>
          <a:lstStyle/>
          <a:p>
            <a:r>
              <a:rPr lang="en-PH" altLang="en-US" sz="5000" dirty="0" smtClean="0">
                <a:solidFill>
                  <a:schemeClr val="tx1"/>
                </a:solidFill>
              </a:rPr>
              <a:t>The Aklanon reflex</a:t>
            </a:r>
            <a:endParaRPr lang="en-PH" altLang="en-US" sz="50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0768098"/>
              </p:ext>
            </p:extLst>
          </p:nvPr>
        </p:nvGraphicFramePr>
        <p:xfrm>
          <a:off x="690676" y="1580050"/>
          <a:ext cx="10800000" cy="454545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="" xmlns:a16="http://schemas.microsoft.com/office/drawing/2014/main" val="3797064195"/>
                    </a:ext>
                  </a:extLst>
                </a:gridCol>
                <a:gridCol w="3600000">
                  <a:extLst>
                    <a:ext uri="{9D8B030D-6E8A-4147-A177-3AD203B41FA5}">
                      <a16:colId xmlns="" xmlns:a16="http://schemas.microsoft.com/office/drawing/2014/main" val="354561264"/>
                    </a:ext>
                  </a:extLst>
                </a:gridCol>
              </a:tblGrid>
              <a:tr h="65925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/>
                        <a:t>Shared Visayan</a:t>
                      </a:r>
                      <a:r>
                        <a:rPr lang="en-US" sz="2500" b="0" baseline="0" dirty="0"/>
                        <a:t> </a:t>
                      </a:r>
                      <a:r>
                        <a:rPr lang="en-US" sz="2500" b="0" dirty="0" smtClean="0"/>
                        <a:t>cognates</a:t>
                      </a:r>
                      <a:endParaRPr lang="en-PH" sz="25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/>
                        <a:t>Aklanon cognate</a:t>
                      </a:r>
                      <a:endParaRPr lang="en-PH" sz="25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/>
                        <a:t>Gloss</a:t>
                      </a:r>
                      <a:endParaRPr lang="en-PH" sz="25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lalaki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(</a:t>
                      </a:r>
                      <a:r>
                        <a:rPr lang="en-US" sz="2000" b="0" kern="1200" dirty="0" err="1">
                          <a:effectLst/>
                        </a:rPr>
                        <a:t>ɣ</a:t>
                      </a:r>
                      <a:r>
                        <a:rPr lang="en-US" sz="2000" b="0" dirty="0" err="1"/>
                        <a:t>a</a:t>
                      </a:r>
                      <a:r>
                        <a:rPr lang="en-US" sz="2000" b="0" dirty="0"/>
                        <a:t>)</a:t>
                      </a:r>
                      <a:r>
                        <a:rPr lang="en-US" sz="2000" b="0" kern="1200" dirty="0" err="1">
                          <a:effectLst/>
                        </a:rPr>
                        <a:t>ɣ</a:t>
                      </a:r>
                      <a:r>
                        <a:rPr lang="en-US" sz="2000" b="0" dirty="0" err="1"/>
                        <a:t>aki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man; male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lupad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err="1">
                          <a:effectLst/>
                        </a:rPr>
                        <a:t>ɣup</a:t>
                      </a:r>
                      <a:r>
                        <a:rPr lang="en-US" sz="2000" b="0" dirty="0" err="1"/>
                        <a:t>ad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flight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4093926323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bula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bu</a:t>
                      </a:r>
                      <a:r>
                        <a:rPr lang="en-US" sz="2000" b="0" kern="1200" dirty="0" err="1">
                          <a:effectLst/>
                        </a:rPr>
                        <a:t>ɣ</a:t>
                      </a:r>
                      <a:r>
                        <a:rPr lang="en-US" sz="2000" b="0" dirty="0" err="1"/>
                        <a:t>a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bubble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1613983174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walo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wa</a:t>
                      </a:r>
                      <a:r>
                        <a:rPr lang="en-US" sz="2000" b="0" kern="1200" dirty="0" err="1">
                          <a:effectLst/>
                        </a:rPr>
                        <a:t>ɣ</a:t>
                      </a:r>
                      <a:r>
                        <a:rPr lang="en-US" sz="2000" b="0" dirty="0" err="1"/>
                        <a:t>o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eight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3607632015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balaj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ba</a:t>
                      </a:r>
                      <a:r>
                        <a:rPr lang="en-US" sz="2000" b="0" kern="1200" dirty="0" err="1">
                          <a:effectLst/>
                        </a:rPr>
                        <a:t>ɣ</a:t>
                      </a:r>
                      <a:r>
                        <a:rPr lang="en-US" sz="2000" b="0" dirty="0" err="1"/>
                        <a:t>aj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house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4024993574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tulon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tu</a:t>
                      </a:r>
                      <a:r>
                        <a:rPr lang="en-US" sz="2000" b="0" kern="1200" dirty="0" err="1">
                          <a:effectLst/>
                        </a:rPr>
                        <a:t>ɣ</a:t>
                      </a:r>
                      <a:r>
                        <a:rPr lang="en-US" sz="2000" b="0" dirty="0" err="1"/>
                        <a:t>on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(to)</a:t>
                      </a:r>
                      <a:r>
                        <a:rPr lang="en-US" sz="2000" b="0" baseline="0" dirty="0"/>
                        <a:t> swallow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1107051918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bunal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buna</a:t>
                      </a:r>
                      <a:r>
                        <a:rPr lang="en-US" sz="2000" b="0" kern="1200" dirty="0" err="1">
                          <a:effectLst/>
                        </a:rPr>
                        <a:t>ɣ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(to) hit</a:t>
                      </a:r>
                      <a:r>
                        <a:rPr lang="en-US" sz="2000" b="0" baseline="0" dirty="0"/>
                        <a:t> with stick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3593766908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habol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habo</a:t>
                      </a:r>
                      <a:r>
                        <a:rPr lang="en-US" sz="2000" b="0" kern="1200" dirty="0" err="1">
                          <a:effectLst/>
                        </a:rPr>
                        <a:t>ɣ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blanket;</a:t>
                      </a:r>
                      <a:r>
                        <a:rPr lang="en-US" sz="2000" b="0" baseline="0" dirty="0"/>
                        <a:t> weaving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3252041873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halʔo</a:t>
                      </a:r>
                      <a:r>
                        <a:rPr lang="en-US" sz="1600" b="0" dirty="0"/>
                        <a:t> </a:t>
                      </a:r>
                      <a:r>
                        <a:rPr lang="en-US" sz="1000" b="0" dirty="0"/>
                        <a:t>[HIL, KRJ]</a:t>
                      </a:r>
                      <a:endParaRPr lang="en-PH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ha</a:t>
                      </a:r>
                      <a:r>
                        <a:rPr lang="en-US" sz="2000" b="0" kern="1200" dirty="0" err="1">
                          <a:effectLst/>
                        </a:rPr>
                        <a:t>ɣ</a:t>
                      </a:r>
                      <a:r>
                        <a:rPr lang="en-US" sz="2000" b="0" dirty="0" err="1"/>
                        <a:t>ʔo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pestle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1981428807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tulʔan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tu</a:t>
                      </a:r>
                      <a:r>
                        <a:rPr lang="en-US" sz="2000" b="0" kern="1200" dirty="0" err="1">
                          <a:effectLst/>
                        </a:rPr>
                        <a:t>ɣ</a:t>
                      </a:r>
                      <a:r>
                        <a:rPr lang="en-US" sz="2000" b="0" dirty="0" err="1"/>
                        <a:t>ʔan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bone; joint</a:t>
                      </a:r>
                      <a:endParaRPr lang="en-PH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="" xmlns:a16="http://schemas.microsoft.com/office/drawing/2014/main" val="4012993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140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13795" y="457200"/>
            <a:ext cx="10353762" cy="970450"/>
          </a:xfrm>
        </p:spPr>
        <p:txBody>
          <a:bodyPr>
            <a:normAutofit/>
          </a:bodyPr>
          <a:lstStyle/>
          <a:p>
            <a:r>
              <a:rPr lang="en-PH" altLang="en-US" sz="5000" dirty="0" smtClean="0">
                <a:solidFill>
                  <a:schemeClr val="tx1"/>
                </a:solidFill>
              </a:rPr>
              <a:t>Descriptions of Aklanon</a:t>
            </a:r>
            <a:endParaRPr lang="en-PH" altLang="en-US" sz="50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9200140"/>
              </p:ext>
            </p:extLst>
          </p:nvPr>
        </p:nvGraphicFramePr>
        <p:xfrm>
          <a:off x="469805" y="1600241"/>
          <a:ext cx="11241742" cy="375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0738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5425440"/>
              </p:ext>
            </p:extLst>
          </p:nvPr>
        </p:nvGraphicFramePr>
        <p:xfrm>
          <a:off x="870676" y="1580050"/>
          <a:ext cx="10440000" cy="437935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822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PH" sz="2500" dirty="0" err="1" smtClean="0">
                          <a:effectLst/>
                        </a:rPr>
                        <a:t>Scheerer</a:t>
                      </a:r>
                      <a:r>
                        <a:rPr lang="en-PH" sz="2500" baseline="0" dirty="0">
                          <a:effectLst/>
                        </a:rPr>
                        <a:t> </a:t>
                      </a:r>
                      <a:r>
                        <a:rPr lang="en-PH" sz="2000" dirty="0" smtClean="0">
                          <a:effectLst/>
                        </a:rPr>
                        <a:t>(1920</a:t>
                      </a:r>
                      <a:r>
                        <a:rPr lang="en-PH" sz="2000" dirty="0">
                          <a:effectLst/>
                        </a:rPr>
                        <a:t>, pp. 246-247)</a:t>
                      </a:r>
                      <a:endParaRPr lang="en-PH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126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500" dirty="0">
                          <a:effectLst/>
                        </a:rPr>
                        <a:t>One of the earliest if not the very first known systematic description of the Aklanon language</a:t>
                      </a:r>
                      <a:endParaRPr lang="en-PH" sz="2500" dirty="0">
                        <a:effectLst/>
                      </a:endParaRP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PH" sz="2500" dirty="0">
                          <a:effectLst/>
                        </a:rPr>
                        <a:t>“…</a:t>
                      </a:r>
                      <a:r>
                        <a:rPr lang="en-PH" sz="2500" dirty="0" err="1">
                          <a:effectLst/>
                        </a:rPr>
                        <a:t>einen</a:t>
                      </a:r>
                      <a:r>
                        <a:rPr lang="en-PH" sz="2500" dirty="0">
                          <a:effectLst/>
                        </a:rPr>
                        <a:t> </a:t>
                      </a:r>
                      <a:r>
                        <a:rPr lang="en-PH" sz="2500" dirty="0" err="1">
                          <a:effectLst/>
                        </a:rPr>
                        <a:t>leicht</a:t>
                      </a:r>
                      <a:r>
                        <a:rPr lang="en-PH" sz="2500" dirty="0">
                          <a:effectLst/>
                        </a:rPr>
                        <a:t> </a:t>
                      </a:r>
                      <a:r>
                        <a:rPr lang="en-PH" sz="2500" dirty="0" err="1">
                          <a:effectLst/>
                        </a:rPr>
                        <a:t>stimmhaften</a:t>
                      </a:r>
                      <a:r>
                        <a:rPr lang="en-PH" sz="2500" dirty="0">
                          <a:effectLst/>
                        </a:rPr>
                        <a:t> </a:t>
                      </a:r>
                      <a:r>
                        <a:rPr lang="en-PH" sz="2500" dirty="0" err="1">
                          <a:effectLst/>
                        </a:rPr>
                        <a:t>Gaumen-Reibelaut</a:t>
                      </a:r>
                      <a:r>
                        <a:rPr lang="en-PH" sz="2500" dirty="0">
                          <a:effectLst/>
                        </a:rPr>
                        <a:t>” (p. 249)</a:t>
                      </a:r>
                    </a:p>
                    <a:p>
                      <a:pPr marL="34607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PH" sz="2500" dirty="0">
                          <a:effectLst/>
                        </a:rPr>
                        <a:t>…a slightly voiced velar (palatal) fricative ⟨</a:t>
                      </a:r>
                      <a:r>
                        <a:rPr kumimoji="0" lang="en-PH" sz="2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ê</a:t>
                      </a:r>
                      <a:r>
                        <a:rPr lang="en-PH" sz="2500" dirty="0">
                          <a:effectLst/>
                        </a:rPr>
                        <a:t>⟩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PH" sz="2500" dirty="0" smtClean="0">
                          <a:effectLst/>
                        </a:rPr>
                        <a:t>Compared </a:t>
                      </a:r>
                      <a:r>
                        <a:rPr lang="en-PH" sz="2500" dirty="0">
                          <a:effectLst/>
                        </a:rPr>
                        <a:t>/ɣ/ distribution with </a:t>
                      </a:r>
                      <a:r>
                        <a:rPr lang="en-PH" sz="2500" dirty="0" err="1">
                          <a:effectLst/>
                        </a:rPr>
                        <a:t>Bisayan</a:t>
                      </a:r>
                      <a:r>
                        <a:rPr lang="en-PH" sz="2500" dirty="0">
                          <a:effectLst/>
                        </a:rPr>
                        <a:t> cognates based on </a:t>
                      </a:r>
                      <a:r>
                        <a:rPr lang="en-PH" sz="2500" dirty="0" smtClean="0">
                          <a:effectLst/>
                        </a:rPr>
                        <a:t>RDL (and RGH) </a:t>
                      </a:r>
                      <a:r>
                        <a:rPr lang="en-PH" sz="2500" dirty="0">
                          <a:effectLst/>
                        </a:rPr>
                        <a:t>laws</a:t>
                      </a:r>
                      <a:endParaRPr lang="en-PH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3795" y="457200"/>
            <a:ext cx="10353762" cy="970450"/>
          </a:xfrm>
        </p:spPr>
        <p:txBody>
          <a:bodyPr>
            <a:normAutofit/>
          </a:bodyPr>
          <a:lstStyle/>
          <a:p>
            <a:r>
              <a:rPr lang="en-PH" altLang="en-US" sz="5000" dirty="0" smtClean="0">
                <a:solidFill>
                  <a:schemeClr val="tx1"/>
                </a:solidFill>
              </a:rPr>
              <a:t>Descriptions of Aklanon</a:t>
            </a:r>
            <a:endParaRPr lang="en-PH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25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4981533"/>
              </p:ext>
            </p:extLst>
          </p:nvPr>
        </p:nvGraphicFramePr>
        <p:xfrm>
          <a:off x="690676" y="1580050"/>
          <a:ext cx="10800000" cy="4104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00000">
                  <a:extLst>
                    <a:ext uri="{9D8B030D-6E8A-4147-A177-3AD203B41FA5}">
                      <a16:colId xmlns="" xmlns:a16="http://schemas.microsoft.com/office/drawing/2014/main" val="3678441438"/>
                    </a:ext>
                  </a:extLst>
                </a:gridCol>
                <a:gridCol w="2700000">
                  <a:extLst>
                    <a:ext uri="{9D8B030D-6E8A-4147-A177-3AD203B41FA5}">
                      <a16:colId xmlns="" xmlns:a16="http://schemas.microsoft.com/office/drawing/2014/main" val="2298069553"/>
                    </a:ext>
                  </a:extLst>
                </a:gridCol>
                <a:gridCol w="2700000">
                  <a:extLst>
                    <a:ext uri="{9D8B030D-6E8A-4147-A177-3AD203B41FA5}">
                      <a16:colId xmlns="" xmlns:a16="http://schemas.microsoft.com/office/drawing/2014/main" val="4177580683"/>
                    </a:ext>
                  </a:extLst>
                </a:gridCol>
                <a:gridCol w="2700000">
                  <a:extLst>
                    <a:ext uri="{9D8B030D-6E8A-4147-A177-3AD203B41FA5}">
                      <a16:colId xmlns="" xmlns:a16="http://schemas.microsoft.com/office/drawing/2014/main" val="83890438"/>
                    </a:ext>
                  </a:extLst>
                </a:gridCol>
              </a:tblGrid>
              <a:tr h="38099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PH" sz="2000" dirty="0" err="1" smtClean="0">
                          <a:effectLst/>
                        </a:rPr>
                        <a:t>dela</a:t>
                      </a:r>
                      <a:r>
                        <a:rPr lang="en-PH" sz="2000" dirty="0" smtClean="0">
                          <a:effectLst/>
                        </a:rPr>
                        <a:t> </a:t>
                      </a:r>
                      <a:r>
                        <a:rPr lang="en-PH" sz="2000" dirty="0">
                          <a:effectLst/>
                        </a:rPr>
                        <a:t>Cruz &amp; </a:t>
                      </a:r>
                      <a:r>
                        <a:rPr lang="en-PH" sz="2000" dirty="0" err="1">
                          <a:effectLst/>
                        </a:rPr>
                        <a:t>Zorc</a:t>
                      </a:r>
                      <a:r>
                        <a:rPr lang="en-PH" sz="2000" baseline="0" dirty="0">
                          <a:effectLst/>
                        </a:rPr>
                        <a:t> </a:t>
                      </a:r>
                      <a:r>
                        <a:rPr lang="en-PH" sz="1500" baseline="0" dirty="0">
                          <a:effectLst/>
                        </a:rPr>
                        <a:t>(1968, p. 33)</a:t>
                      </a:r>
                      <a:endParaRPr lang="en-PH" sz="1500" b="0" baseline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3820" marR="83820" marT="41910" marB="419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Salas Reyes,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</a:rPr>
                        <a:t>Zorc</a:t>
                      </a:r>
                      <a:r>
                        <a:rPr lang="en-US" sz="2000" baseline="0" dirty="0">
                          <a:effectLst/>
                        </a:rPr>
                        <a:t> &amp; Prado </a:t>
                      </a:r>
                      <a:r>
                        <a:rPr lang="en-US" sz="1500" baseline="0" dirty="0">
                          <a:effectLst/>
                        </a:rPr>
                        <a:t>(1969, pp. 14-15; 35)</a:t>
                      </a:r>
                      <a:endParaRPr lang="en-PH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err="1">
                          <a:effectLst/>
                        </a:rPr>
                        <a:t>Zorc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(1977,</a:t>
                      </a:r>
                      <a:r>
                        <a:rPr lang="en-US" sz="1500" baseline="0" dirty="0">
                          <a:effectLst/>
                        </a:rPr>
                        <a:t> p. 23)</a:t>
                      </a:r>
                      <a:endParaRPr lang="en-PH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Paz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1500" baseline="0" dirty="0">
                          <a:effectLst/>
                        </a:rPr>
                        <a:t>(1981, p. 23)</a:t>
                      </a:r>
                      <a:endParaRPr lang="en-PH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6880834"/>
                  </a:ext>
                </a:extLst>
              </a:tr>
              <a:tr h="1004346">
                <a:tc grid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effectLst/>
                        </a:rPr>
                        <a:t>Voiced velar fricative /ɣ/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effectLst/>
                        </a:rPr>
                        <a:t>Consonant &amp;</a:t>
                      </a:r>
                      <a:r>
                        <a:rPr lang="en-US" sz="2000" baseline="0" dirty="0">
                          <a:effectLst/>
                        </a:rPr>
                        <a:t> word-final semivowel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PH" sz="2000" dirty="0">
                          <a:effectLst/>
                        </a:rPr>
                        <a:t>⟨</a:t>
                      </a:r>
                      <a:r>
                        <a:rPr kumimoji="0" lang="en-US" sz="2000" u="none" strike="sng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</a:t>
                      </a:r>
                      <a:r>
                        <a:rPr lang="en-PH" sz="2000" dirty="0">
                          <a:effectLst/>
                        </a:rPr>
                        <a:t>⟩</a:t>
                      </a:r>
                      <a:endParaRPr lang="en-PH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PH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Velar (spirant)</a:t>
                      </a:r>
                      <a:r>
                        <a:rPr lang="en-US" sz="2000" baseline="0" dirty="0">
                          <a:effectLst/>
                        </a:rPr>
                        <a:t> /</a:t>
                      </a:r>
                      <a:r>
                        <a:rPr lang="en-PH" sz="2000" baseline="0" dirty="0">
                          <a:effectLst/>
                        </a:rPr>
                        <a:t>ł/</a:t>
                      </a:r>
                      <a:endParaRPr lang="en-PH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Voiced velar</a:t>
                      </a:r>
                      <a:r>
                        <a:rPr lang="en-US" sz="2000" baseline="0" dirty="0">
                          <a:effectLst/>
                        </a:rPr>
                        <a:t> fricative /ɣ/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PH" sz="2000" dirty="0">
                          <a:effectLst/>
                        </a:rPr>
                        <a:t>⟨</a:t>
                      </a:r>
                      <a:r>
                        <a:rPr kumimoji="0" lang="en-US" sz="2000" u="none" strike="sng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</a:t>
                      </a:r>
                      <a:r>
                        <a:rPr lang="en-PH" sz="2000" dirty="0">
                          <a:effectLst/>
                        </a:rPr>
                        <a:t>⟩</a:t>
                      </a:r>
                      <a:endParaRPr lang="en-PH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807890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PH" sz="2000" b="1" kern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Zorc</a:t>
                      </a:r>
                      <a:r>
                        <a:rPr lang="en-PH" sz="2000" b="1" kern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PH" sz="1500" b="1" kern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(2005, p. 128)</a:t>
                      </a:r>
                      <a:endParaRPr lang="en-PH" sz="1500" b="1" kern="1200" baseline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820" marR="83820" marT="41910" marB="4191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PH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PH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0597000"/>
                  </a:ext>
                </a:extLst>
              </a:tr>
              <a:tr h="1322472">
                <a:tc gridSpan="4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effectLst/>
                        </a:rPr>
                        <a:t>Lacks friction;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kern="1200" dirty="0">
                          <a:effectLst/>
                        </a:rPr>
                        <a:t>unrounded back semivowel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effectLst/>
                        </a:rPr>
                        <a:t>/ɤ/ as a semivowel (e.g. /</a:t>
                      </a:r>
                      <a:r>
                        <a:rPr lang="en-US" sz="2000" dirty="0" err="1">
                          <a:effectLst/>
                        </a:rPr>
                        <a:t>hambaɤ</a:t>
                      </a:r>
                      <a:r>
                        <a:rPr lang="en-US" sz="2000" dirty="0">
                          <a:effectLst/>
                        </a:rPr>
                        <a:t>/ in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</a:rPr>
                        <a:t>hambae</a:t>
                      </a:r>
                      <a:r>
                        <a:rPr lang="en-US" sz="2000" baseline="0" dirty="0">
                          <a:effectLst/>
                        </a:rPr>
                        <a:t>)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baseline="0" dirty="0">
                          <a:effectLst/>
                        </a:rPr>
                        <a:t>/ɣ/ as a consonant (e.g. /</a:t>
                      </a:r>
                      <a:r>
                        <a:rPr lang="en-US" sz="2000" baseline="0" dirty="0" err="1">
                          <a:effectLst/>
                        </a:rPr>
                        <a:t>ɣapok</a:t>
                      </a:r>
                      <a:r>
                        <a:rPr lang="en-US" sz="2000" baseline="0" dirty="0">
                          <a:effectLst/>
                        </a:rPr>
                        <a:t>/ in </a:t>
                      </a:r>
                      <a:r>
                        <a:rPr lang="en-US" sz="2000" baseline="0" dirty="0" err="1">
                          <a:effectLst/>
                        </a:rPr>
                        <a:t>eapok</a:t>
                      </a:r>
                      <a:r>
                        <a:rPr lang="en-US" sz="2000" baseline="0" dirty="0">
                          <a:effectLst/>
                        </a:rPr>
                        <a:t>)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baseline="0" dirty="0">
                          <a:effectLst/>
                        </a:rPr>
                        <a:t>&lt;e&gt;</a:t>
                      </a:r>
                      <a:endParaRPr lang="en-PH" sz="20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PH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PH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41910" marB="41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595936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3795" y="457200"/>
            <a:ext cx="10353762" cy="970450"/>
          </a:xfrm>
        </p:spPr>
        <p:txBody>
          <a:bodyPr>
            <a:normAutofit/>
          </a:bodyPr>
          <a:lstStyle/>
          <a:p>
            <a:r>
              <a:rPr lang="en-PH" altLang="en-US" sz="5000" dirty="0" smtClean="0">
                <a:solidFill>
                  <a:schemeClr val="tx1"/>
                </a:solidFill>
              </a:rPr>
              <a:t>Descriptions of Aklanon</a:t>
            </a:r>
            <a:endParaRPr lang="en-PH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642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7CFAC9FD-BAD6-47B4-9C11-BE23CEAC7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5B67B9C-9B45-4084-9BB5-187071EE9A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99D5EB4-5270-4829-8644-CAD303F5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1078264"/>
            <a:ext cx="3675093" cy="4701473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Paz’ </a:t>
            </a:r>
            <a:r>
              <a:rPr lang="en-US" sz="2000" dirty="0">
                <a:ln>
                  <a:noFill/>
                </a:ln>
                <a:solidFill>
                  <a:schemeClr val="bg1"/>
                </a:solidFill>
                <a:effectLst/>
              </a:rPr>
              <a:t>(</a:t>
            </a:r>
            <a:r>
              <a:rPr lang="en-US" sz="20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1981)</a:t>
            </a:r>
            <a:r>
              <a:rPr lang="en-US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brief description of Aklanon</a:t>
            </a:r>
            <a:endParaRPr lang="en-US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CB41A6-9A6D-473C-AA07-419B2030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179" y="302558"/>
            <a:ext cx="6799927" cy="6252883"/>
          </a:xfrm>
          <a:effectLst/>
        </p:spPr>
        <p:txBody>
          <a:bodyPr anchor="ctr">
            <a:noAutofit/>
          </a:bodyPr>
          <a:lstStyle/>
          <a:p>
            <a:pPr marL="3690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Two proto-l’s compared to </a:t>
            </a:r>
            <a:r>
              <a:rPr lang="en-US" sz="3000" dirty="0" err="1" smtClean="0">
                <a:solidFill>
                  <a:schemeClr val="tx1"/>
                </a:solidFill>
              </a:rPr>
              <a:t>Llamzon’s</a:t>
            </a:r>
            <a:r>
              <a:rPr lang="en-US" sz="3000" dirty="0" smtClean="0">
                <a:solidFill>
                  <a:schemeClr val="tx1"/>
                </a:solidFill>
              </a:rPr>
              <a:t> (1975) set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Proto-L1 (*l) for all clear /l/ in modern Philippine languages affected by RLD law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Proto-L2 (*L) in limited </a:t>
            </a:r>
            <a:r>
              <a:rPr lang="en-US" sz="2500" dirty="0" err="1" smtClean="0">
                <a:solidFill>
                  <a:schemeClr val="tx1"/>
                </a:solidFill>
              </a:rPr>
              <a:t>PhLs</a:t>
            </a:r>
            <a:endParaRPr lang="en-US" sz="25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chemeClr val="tx1"/>
                </a:solidFill>
              </a:rPr>
              <a:t>Transcribed by Paz </a:t>
            </a:r>
            <a:r>
              <a:rPr lang="en-US" sz="2200" dirty="0" smtClean="0">
                <a:solidFill>
                  <a:schemeClr val="tx1"/>
                </a:solidFill>
              </a:rPr>
              <a:t>(1981)</a:t>
            </a:r>
            <a:r>
              <a:rPr lang="en-US" sz="2700" dirty="0" smtClean="0">
                <a:solidFill>
                  <a:schemeClr val="tx1"/>
                </a:solidFill>
              </a:rPr>
              <a:t> as L for Kalinga; x for </a:t>
            </a:r>
            <a:r>
              <a:rPr lang="en-US" sz="2700" dirty="0" err="1" smtClean="0">
                <a:solidFill>
                  <a:schemeClr val="tx1"/>
                </a:solidFill>
              </a:rPr>
              <a:t>Itbayat</a:t>
            </a:r>
            <a:r>
              <a:rPr lang="en-US" sz="2700" dirty="0" smtClean="0">
                <a:solidFill>
                  <a:schemeClr val="tx1"/>
                </a:solidFill>
              </a:rPr>
              <a:t>; Y for </a:t>
            </a:r>
            <a:r>
              <a:rPr lang="en-US" sz="2700" dirty="0" err="1" smtClean="0">
                <a:solidFill>
                  <a:schemeClr val="tx1"/>
                </a:solidFill>
              </a:rPr>
              <a:t>Viracnon</a:t>
            </a:r>
            <a:r>
              <a:rPr lang="en-US" sz="2700" dirty="0" smtClean="0">
                <a:solidFill>
                  <a:schemeClr val="tx1"/>
                </a:solidFill>
              </a:rPr>
              <a:t>; g for Aklanon; and y for </a:t>
            </a:r>
            <a:r>
              <a:rPr lang="en-US" sz="2700" dirty="0" err="1" smtClean="0">
                <a:solidFill>
                  <a:schemeClr val="tx1"/>
                </a:solidFill>
              </a:rPr>
              <a:t>Buhid</a:t>
            </a:r>
            <a:endParaRPr lang="en-US" sz="27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chemeClr val="tx1"/>
                </a:solidFill>
              </a:rPr>
              <a:t>Although predominantly alveolar, this set is different from the uniform alveolar *l since it might have been articulated further back in the oral cavity, hence a distinct *L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26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50E4E-AE2D-45D5-A6CC-F16561AD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94012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Related works </a:t>
            </a:r>
            <a:r>
              <a:rPr lang="en-US" sz="5000" dirty="0" smtClean="0">
                <a:solidFill>
                  <a:schemeClr val="tx1"/>
                </a:solidFill>
              </a:rPr>
              <a:t>in Philippine</a:t>
            </a:r>
            <a:br>
              <a:rPr lang="en-US" sz="5000" dirty="0" smtClean="0">
                <a:solidFill>
                  <a:schemeClr val="tx1"/>
                </a:solidFill>
              </a:rPr>
            </a:br>
            <a:r>
              <a:rPr lang="en-US" sz="5000" dirty="0" smtClean="0">
                <a:solidFill>
                  <a:schemeClr val="tx1"/>
                </a:solidFill>
              </a:rPr>
              <a:t>dialectology </a:t>
            </a:r>
            <a:r>
              <a:rPr lang="en-US" sz="5000" dirty="0">
                <a:solidFill>
                  <a:schemeClr val="tx1"/>
                </a:solidFill>
              </a:rPr>
              <a:t>and </a:t>
            </a:r>
            <a:r>
              <a:rPr lang="en-US" sz="5000" dirty="0" err="1">
                <a:solidFill>
                  <a:schemeClr val="tx1"/>
                </a:solidFill>
              </a:rPr>
              <a:t>geolinguistics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D2B011-2014-4A1C-B007-C2975B5C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21181"/>
            <a:ext cx="10353762" cy="4464626"/>
          </a:xfrm>
        </p:spPr>
        <p:txBody>
          <a:bodyPr>
            <a:noAutofit/>
          </a:bodyPr>
          <a:lstStyle/>
          <a:p>
            <a:pPr marL="369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Few </a:t>
            </a:r>
            <a:r>
              <a:rPr lang="en-US" altLang="en-US" sz="3000" dirty="0" smtClean="0">
                <a:solidFill>
                  <a:schemeClr val="tx1"/>
                </a:solidFill>
              </a:rPr>
              <a:t>published work on dialectology of Philippine languages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err="1" smtClean="0">
                <a:solidFill>
                  <a:schemeClr val="tx1"/>
                </a:solidFill>
              </a:rPr>
              <a:t>Bikol</a:t>
            </a:r>
            <a:r>
              <a:rPr lang="en-US" altLang="en-US" sz="3000" dirty="0" smtClean="0">
                <a:solidFill>
                  <a:schemeClr val="tx1"/>
                </a:solidFill>
              </a:rPr>
              <a:t> (McFarland, 1974)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err="1" smtClean="0">
                <a:solidFill>
                  <a:schemeClr val="tx1"/>
                </a:solidFill>
              </a:rPr>
              <a:t>Bikol</a:t>
            </a:r>
            <a:r>
              <a:rPr lang="en-US" altLang="en-US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>
                <a:solidFill>
                  <a:schemeClr val="tx1"/>
                </a:solidFill>
              </a:rPr>
              <a:t>Sorsogon (Cunanan, 2015)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Inonhan (Javier, 2012)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chemeClr val="tx1"/>
                </a:solidFill>
              </a:rPr>
              <a:t>Marinduque Tagalog subdialects (</a:t>
            </a:r>
            <a:r>
              <a:rPr lang="en-US" altLang="en-US" sz="3000" dirty="0" err="1">
                <a:solidFill>
                  <a:schemeClr val="tx1"/>
                </a:solidFill>
              </a:rPr>
              <a:t>Pelaez-Soberano</a:t>
            </a:r>
            <a:r>
              <a:rPr lang="en-US" altLang="en-US" sz="3000" dirty="0">
                <a:solidFill>
                  <a:schemeClr val="tx1"/>
                </a:solidFill>
              </a:rPr>
              <a:t>, 1977</a:t>
            </a:r>
            <a:r>
              <a:rPr lang="en-US" altLang="en-US" sz="3000" dirty="0" smtClean="0">
                <a:solidFill>
                  <a:schemeClr val="tx1"/>
                </a:solidFill>
              </a:rPr>
              <a:t>)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6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1088</Words>
  <Application>Microsoft Office PowerPoint</Application>
  <PresentationFormat>Custom</PresentationFormat>
  <Paragraphs>207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Slate</vt:lpstr>
      <vt:lpstr>Visualization and interconnection: The case of Aklanon</vt:lpstr>
      <vt:lpstr>Aklanon</vt:lpstr>
      <vt:lpstr>Slide 3</vt:lpstr>
      <vt:lpstr>The Aklanon reflex</vt:lpstr>
      <vt:lpstr>Descriptions of Aklanon</vt:lpstr>
      <vt:lpstr>Descriptions of Aklanon</vt:lpstr>
      <vt:lpstr>Descriptions of Aklanon</vt:lpstr>
      <vt:lpstr>Paz’ (1981) brief description of Aklanon</vt:lpstr>
      <vt:lpstr>Related works in Philippine dialectology and geolinguistics</vt:lpstr>
      <vt:lpstr>Related works in Philippine dialectology and geolinguistics</vt:lpstr>
      <vt:lpstr>Related works in Philippine dialectology and geolinguistics</vt:lpstr>
      <vt:lpstr>Slide 12</vt:lpstr>
      <vt:lpstr>Slide 13</vt:lpstr>
      <vt:lpstr>Slide 14</vt:lpstr>
      <vt:lpstr>Administrative map vis-à-vis token map</vt:lpstr>
      <vt:lpstr>Voronoi polygons</vt:lpstr>
      <vt:lpstr>Slide 17</vt:lpstr>
      <vt:lpstr>SEVEN</vt:lpstr>
      <vt:lpstr>SEVEN</vt:lpstr>
      <vt:lpstr>BODY (anatomical)</vt:lpstr>
      <vt:lpstr>BODY (anatomical)</vt:lpstr>
      <vt:lpstr>(TO) STAB</vt:lpstr>
      <vt:lpstr>(TO) STAB</vt:lpstr>
      <vt:lpstr>Slide 24</vt:lpstr>
      <vt:lpstr>Slide 25</vt:lpstr>
      <vt:lpstr>Slide 26</vt:lpstr>
      <vt:lpstr>Slide 27</vt:lpstr>
      <vt:lpstr>Slide 28</vt:lpstr>
      <vt:lpstr>Network graph</vt:lpstr>
      <vt:lpstr>Slide 30</vt:lpstr>
      <vt:lpstr>Slide 31</vt:lpstr>
      <vt:lpstr>Slide 32</vt:lpstr>
      <vt:lpstr>Slide 33</vt:lpstr>
      <vt:lpstr>Post-processing analysis</vt:lpstr>
      <vt:lpstr>Post-processing analysis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 and interconnection: The case of Aklanon</dc:title>
  <dc:creator>Louward</dc:creator>
  <cp:lastModifiedBy>David Zorc</cp:lastModifiedBy>
  <cp:revision>59</cp:revision>
  <dcterms:created xsi:type="dcterms:W3CDTF">2019-05-29T01:30:19Z</dcterms:created>
  <dcterms:modified xsi:type="dcterms:W3CDTF">2021-03-28T13:17:02Z</dcterms:modified>
</cp:coreProperties>
</file>