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docx" ContentType="application/vnd.openxmlformats-officedocument.wordprocessingml.document"/>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doc" ContentType="application/msword"/>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5" autoAdjust="0"/>
    <p:restoredTop sz="94701" autoAdjust="0"/>
  </p:normalViewPr>
  <p:slideViewPr>
    <p:cSldViewPr>
      <p:cViewPr varScale="1">
        <p:scale>
          <a:sx n="89" d="100"/>
          <a:sy n="89" d="100"/>
        </p:scale>
        <p:origin x="-90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FC4677-1A48-45DF-9C8E-F34967818E72}" type="datetimeFigureOut">
              <a:rPr lang="en-US" smtClean="0"/>
              <a:pPr/>
              <a:t>3/24/2018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FCC9EF-5E06-47B9-B4D9-3B0DAE89C7C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2FCC9EF-5E06-47B9-B4D9-3B0DAE89C7CC}" type="slidenum">
              <a:rPr lang="en-US" smtClean="0"/>
              <a:pPr/>
              <a:t>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2FCC9EF-5E06-47B9-B4D9-3B0DAE89C7CC}"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0FEC636-C03E-457E-B94D-ECE08FA6A4A8}" type="datetimeFigureOut">
              <a:rPr lang="en-US" smtClean="0"/>
              <a:pPr/>
              <a:t>3/24/2018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1C19B6-7DF1-4E06-BB0D-59B63E5EEC7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FEC636-C03E-457E-B94D-ECE08FA6A4A8}" type="datetimeFigureOut">
              <a:rPr lang="en-US" smtClean="0"/>
              <a:pPr/>
              <a:t>3/24/2018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1C19B6-7DF1-4E06-BB0D-59B63E5EEC7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FEC636-C03E-457E-B94D-ECE08FA6A4A8}" type="datetimeFigureOut">
              <a:rPr lang="en-US" smtClean="0"/>
              <a:pPr/>
              <a:t>3/24/2018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1C19B6-7DF1-4E06-BB0D-59B63E5EEC7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FEC636-C03E-457E-B94D-ECE08FA6A4A8}" type="datetimeFigureOut">
              <a:rPr lang="en-US" smtClean="0"/>
              <a:pPr/>
              <a:t>3/24/2018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1C19B6-7DF1-4E06-BB0D-59B63E5EEC7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FEC636-C03E-457E-B94D-ECE08FA6A4A8}" type="datetimeFigureOut">
              <a:rPr lang="en-US" smtClean="0"/>
              <a:pPr/>
              <a:t>3/24/2018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1C19B6-7DF1-4E06-BB0D-59B63E5EEC7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0FEC636-C03E-457E-B94D-ECE08FA6A4A8}" type="datetimeFigureOut">
              <a:rPr lang="en-US" smtClean="0"/>
              <a:pPr/>
              <a:t>3/24/2018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1C19B6-7DF1-4E06-BB0D-59B63E5EEC7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0FEC636-C03E-457E-B94D-ECE08FA6A4A8}" type="datetimeFigureOut">
              <a:rPr lang="en-US" smtClean="0"/>
              <a:pPr/>
              <a:t>3/24/2018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1C19B6-7DF1-4E06-BB0D-59B63E5EEC7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0FEC636-C03E-457E-B94D-ECE08FA6A4A8}" type="datetimeFigureOut">
              <a:rPr lang="en-US" smtClean="0"/>
              <a:pPr/>
              <a:t>3/24/2018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1C19B6-7DF1-4E06-BB0D-59B63E5EEC7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FEC636-C03E-457E-B94D-ECE08FA6A4A8}" type="datetimeFigureOut">
              <a:rPr lang="en-US" smtClean="0"/>
              <a:pPr/>
              <a:t>3/24/2018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1C19B6-7DF1-4E06-BB0D-59B63E5EEC7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FEC636-C03E-457E-B94D-ECE08FA6A4A8}" type="datetimeFigureOut">
              <a:rPr lang="en-US" smtClean="0"/>
              <a:pPr/>
              <a:t>3/24/2018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1C19B6-7DF1-4E06-BB0D-59B63E5EEC7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FEC636-C03E-457E-B94D-ECE08FA6A4A8}" type="datetimeFigureOut">
              <a:rPr lang="en-US" smtClean="0"/>
              <a:pPr/>
              <a:t>3/24/2018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1C19B6-7DF1-4E06-BB0D-59B63E5EEC7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FEC636-C03E-457E-B94D-ECE08FA6A4A8}" type="datetimeFigureOut">
              <a:rPr lang="en-US" smtClean="0"/>
              <a:pPr/>
              <a:t>3/24/2018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1C19B6-7DF1-4E06-BB0D-59B63E5EEC7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Microsoft_Office_Word_97_-_2003_Document1.doc"/></Relationships>
</file>

<file path=ppt/slides/_rels/slide8.xml.rels><?xml version="1.0" encoding="UTF-8" standalone="yes"?>
<Relationships xmlns="http://schemas.openxmlformats.org/package/2006/relationships"><Relationship Id="rId3" Type="http://schemas.openxmlformats.org/officeDocument/2006/relationships/package" Target="../embeddings/Microsoft_Office_Word_Document1.docx"/><Relationship Id="rId2" Type="http://schemas.openxmlformats.org/officeDocument/2006/relationships/slideLayout" Target="../slideLayouts/slideLayout7.xml"/><Relationship Id="rId1" Type="http://schemas.openxmlformats.org/officeDocument/2006/relationships/vmlDrawing" Target="../drawings/vmlDrawing2.v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1"/>
            <a:ext cx="7772400" cy="1904999"/>
          </a:xfrm>
        </p:spPr>
        <p:txBody>
          <a:bodyPr/>
          <a:lstStyle/>
          <a:p>
            <a:r>
              <a:rPr lang="en-US" dirty="0" smtClean="0"/>
              <a:t>The Philippine Language Landscape</a:t>
            </a:r>
            <a:endParaRPr lang="en-US" dirty="0"/>
          </a:p>
        </p:txBody>
      </p:sp>
      <p:sp>
        <p:nvSpPr>
          <p:cNvPr id="3" name="Subtitle 2"/>
          <p:cNvSpPr>
            <a:spLocks noGrp="1"/>
          </p:cNvSpPr>
          <p:nvPr>
            <p:ph type="subTitle" idx="1"/>
          </p:nvPr>
        </p:nvSpPr>
        <p:spPr>
          <a:xfrm>
            <a:off x="1371600" y="3352800"/>
            <a:ext cx="6400800" cy="2286000"/>
          </a:xfrm>
        </p:spPr>
        <p:txBody>
          <a:bodyPr>
            <a:normAutofit fontScale="92500" lnSpcReduction="10000"/>
          </a:bodyPr>
          <a:lstStyle/>
          <a:p>
            <a:r>
              <a:rPr lang="en-US" b="1" dirty="0" smtClean="0"/>
              <a:t>R. David Zorc</a:t>
            </a:r>
            <a:br>
              <a:rPr lang="en-US" b="1" dirty="0" smtClean="0"/>
            </a:br>
            <a:r>
              <a:rPr lang="en-US" b="1" dirty="0" smtClean="0"/>
              <a:t>Retired: Senior Linguist</a:t>
            </a:r>
            <a:br>
              <a:rPr lang="en-US" b="1" dirty="0" smtClean="0"/>
            </a:br>
            <a:r>
              <a:rPr lang="en-US" b="1" dirty="0" smtClean="0"/>
              <a:t>Language Research Center</a:t>
            </a:r>
            <a:br>
              <a:rPr lang="en-US" b="1" dirty="0" smtClean="0"/>
            </a:br>
            <a:r>
              <a:rPr lang="en-US" b="1" dirty="0" smtClean="0"/>
              <a:t>Hyattsville, </a:t>
            </a:r>
            <a:r>
              <a:rPr lang="en-US" b="1" dirty="0" smtClean="0"/>
              <a:t>MD</a:t>
            </a:r>
            <a:br>
              <a:rPr lang="en-US" b="1" dirty="0" smtClean="0"/>
            </a:br>
            <a:r>
              <a:rPr lang="en-US" b="1" dirty="0" smtClean="0"/>
              <a:t>&lt;dzorc1@comcast.net&gt;</a:t>
            </a:r>
            <a:endParaRPr lang="en-U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Zorc, Philippine Language Landscape</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ABSTRACT</a:t>
            </a:r>
            <a:br>
              <a:rPr lang="en-US" dirty="0" smtClean="0"/>
            </a:br>
            <a:r>
              <a:rPr lang="en-US" dirty="0" smtClean="0"/>
              <a:t>This paper discusses language shift in the Philippines with the increased use of Filipino, mostly focusing on the big languages. Filipinos have always been multilingual (e.g., mother- vs. father-tongue, trade language), but the need to communicate and even teach in the </a:t>
            </a:r>
            <a:r>
              <a:rPr lang="en-US" i="1" dirty="0" err="1" smtClean="0"/>
              <a:t>Wikang</a:t>
            </a:r>
            <a:r>
              <a:rPr lang="en-US" i="1" dirty="0" smtClean="0"/>
              <a:t> </a:t>
            </a:r>
            <a:r>
              <a:rPr lang="en-US" i="1" dirty="0" err="1" smtClean="0"/>
              <a:t>Pambansa</a:t>
            </a:r>
            <a:r>
              <a:rPr lang="en-US" dirty="0" smtClean="0"/>
              <a:t> has resulted in a shift from one dynamic situation to another. In most instances this has been positive, but the outflow of youth and inundation by Tagalog media have changed language patterns [substituting Tagalog vocabulary and creating new speech types (</a:t>
            </a:r>
            <a:r>
              <a:rPr lang="en-US" i="1" dirty="0" err="1" smtClean="0"/>
              <a:t>Taglish</a:t>
            </a:r>
            <a:r>
              <a:rPr lang="en-US" dirty="0" smtClean="0"/>
              <a:t>, </a:t>
            </a:r>
            <a:r>
              <a:rPr lang="en-US" i="1" dirty="0" err="1" smtClean="0"/>
              <a:t>Engalog</a:t>
            </a:r>
            <a:r>
              <a:rPr lang="en-US" dirty="0" smtClean="0"/>
              <a:t>, </a:t>
            </a:r>
            <a:r>
              <a:rPr lang="en-US" i="1" dirty="0" err="1" smtClean="0"/>
              <a:t>Hokaglish</a:t>
            </a:r>
            <a:r>
              <a:rPr lang="en-US" dirty="0" smtClean="0"/>
              <a:t>)]. The viability of one major language (</a:t>
            </a:r>
            <a:r>
              <a:rPr lang="en-US" dirty="0" err="1" smtClean="0"/>
              <a:t>Pangasinan</a:t>
            </a:r>
            <a:r>
              <a:rPr lang="en-US" dirty="0" smtClean="0"/>
              <a:t>) may be threatened.</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Zorc, Philippine Language Landscape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Tagalog was chosen as the </a:t>
            </a:r>
            <a:r>
              <a:rPr lang="en-US" cap="small" dirty="0" err="1" smtClean="0"/>
              <a:t>Wikang</a:t>
            </a:r>
            <a:r>
              <a:rPr lang="en-US" cap="small" dirty="0" smtClean="0"/>
              <a:t> </a:t>
            </a:r>
            <a:r>
              <a:rPr lang="en-US" cap="small" dirty="0" err="1" smtClean="0"/>
              <a:t>Pambansa</a:t>
            </a:r>
            <a:r>
              <a:rPr lang="en-US" dirty="0" smtClean="0"/>
              <a:t> (National Language) based upon 5 factors:</a:t>
            </a:r>
          </a:p>
          <a:p>
            <a:r>
              <a:rPr lang="en-US" dirty="0" smtClean="0"/>
              <a:t>1. Most widely spoken and most understood in all Philippine Regions</a:t>
            </a:r>
          </a:p>
          <a:p>
            <a:r>
              <a:rPr lang="en-US" dirty="0" smtClean="0"/>
              <a:t>2. Not divided into small daughter languages, such as </a:t>
            </a:r>
            <a:r>
              <a:rPr lang="en-US" dirty="0" err="1" smtClean="0"/>
              <a:t>Bisayan</a:t>
            </a:r>
            <a:r>
              <a:rPr lang="en-US" dirty="0" smtClean="0"/>
              <a:t> or </a:t>
            </a:r>
            <a:r>
              <a:rPr lang="en-US" dirty="0" err="1" smtClean="0"/>
              <a:t>Bikol</a:t>
            </a:r>
            <a:endParaRPr lang="en-US" dirty="0" smtClean="0"/>
          </a:p>
          <a:p>
            <a:r>
              <a:rPr lang="en-US" dirty="0" smtClean="0"/>
              <a:t>3. Has the richest literary tradition; more books published in and on Tagalog than any other Philippine language</a:t>
            </a:r>
          </a:p>
          <a:p>
            <a:r>
              <a:rPr lang="en-US" dirty="0" smtClean="0"/>
              <a:t>4. It is the language of Manila, the political and economic center of the nation</a:t>
            </a:r>
          </a:p>
          <a:p>
            <a:r>
              <a:rPr lang="en-US" dirty="0" smtClean="0"/>
              <a:t>5. Although Spanish was the language of the 1896 Revolution, the revolution was led by native </a:t>
            </a:r>
            <a:r>
              <a:rPr lang="en-US" dirty="0" err="1" smtClean="0"/>
              <a:t>Tagalogs</a:t>
            </a:r>
            <a:r>
              <a:rPr lang="en-US"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05800" cy="792162"/>
          </a:xfrm>
        </p:spPr>
        <p:txBody>
          <a:bodyPr>
            <a:normAutofit fontScale="90000"/>
          </a:bodyPr>
          <a:lstStyle/>
          <a:p>
            <a:r>
              <a:rPr lang="en-US" dirty="0" smtClean="0"/>
              <a:t>Understanding the following is critical:</a:t>
            </a:r>
            <a:endParaRPr lang="en-US" dirty="0"/>
          </a:p>
        </p:txBody>
      </p:sp>
      <p:sp>
        <p:nvSpPr>
          <p:cNvPr id="3" name="Content Placeholder 2"/>
          <p:cNvSpPr>
            <a:spLocks noGrp="1"/>
          </p:cNvSpPr>
          <p:nvPr>
            <p:ph idx="1"/>
          </p:nvPr>
        </p:nvSpPr>
        <p:spPr>
          <a:xfrm>
            <a:off x="457200" y="1143000"/>
            <a:ext cx="8229600" cy="4983163"/>
          </a:xfrm>
        </p:spPr>
        <p:txBody>
          <a:bodyPr>
            <a:normAutofit fontScale="85000" lnSpcReduction="20000"/>
          </a:bodyPr>
          <a:lstStyle/>
          <a:p>
            <a:r>
              <a:rPr lang="en-US" cap="small" dirty="0" err="1" smtClean="0"/>
              <a:t>Semilingualism</a:t>
            </a:r>
            <a:r>
              <a:rPr lang="en-US" dirty="0" smtClean="0"/>
              <a:t> – the inability to speak any language fluently</a:t>
            </a:r>
          </a:p>
          <a:p>
            <a:r>
              <a:rPr lang="en-US" cap="small" dirty="0" err="1" smtClean="0"/>
              <a:t>Monolingualism</a:t>
            </a:r>
            <a:r>
              <a:rPr lang="en-US" dirty="0" smtClean="0"/>
              <a:t> – the ability to speak only one language</a:t>
            </a:r>
          </a:p>
          <a:p>
            <a:r>
              <a:rPr lang="en-US" cap="small" dirty="0" err="1" smtClean="0"/>
              <a:t>Sesquilingualism</a:t>
            </a:r>
            <a:r>
              <a:rPr lang="en-US" dirty="0" smtClean="0"/>
              <a:t> – the ability to speak one language fluently but either speak another partially or understand it but not respond in it</a:t>
            </a:r>
          </a:p>
          <a:p>
            <a:r>
              <a:rPr lang="en-US" cap="small" dirty="0" smtClean="0"/>
              <a:t>Bilingualism</a:t>
            </a:r>
            <a:r>
              <a:rPr lang="en-US" dirty="0" smtClean="0"/>
              <a:t> – the ability to be conversant in two languages</a:t>
            </a:r>
          </a:p>
          <a:p>
            <a:r>
              <a:rPr lang="en-US" cap="small" dirty="0" err="1" smtClean="0"/>
              <a:t>Trilingualism</a:t>
            </a:r>
            <a:r>
              <a:rPr lang="en-US" dirty="0" smtClean="0"/>
              <a:t> – the ability to be conversant in three languages</a:t>
            </a:r>
          </a:p>
          <a:p>
            <a:r>
              <a:rPr lang="en-US" cap="small" dirty="0" err="1" smtClean="0"/>
              <a:t>Polylingualism</a:t>
            </a:r>
            <a:r>
              <a:rPr lang="en-US" dirty="0" smtClean="0"/>
              <a:t> – the ability to be conversant in four or more languages</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914400" y="1143006"/>
          <a:ext cx="8001000" cy="5229426"/>
        </p:xfrm>
        <a:graphic>
          <a:graphicData uri="http://schemas.openxmlformats.org/drawingml/2006/table">
            <a:tbl>
              <a:tblPr firstRow="1" bandRow="1">
                <a:tableStyleId>{5C22544A-7EE6-4342-B048-85BDC9FD1C3A}</a:tableStyleId>
              </a:tblPr>
              <a:tblGrid>
                <a:gridCol w="2000250"/>
                <a:gridCol w="2000250"/>
                <a:gridCol w="2000250"/>
                <a:gridCol w="2000250"/>
              </a:tblGrid>
              <a:tr h="449077">
                <a:tc>
                  <a:txBody>
                    <a:bodyPr/>
                    <a:lstStyle/>
                    <a:p>
                      <a:r>
                        <a:rPr lang="en-US" dirty="0" smtClean="0"/>
                        <a:t>ETHNOLOG -20</a:t>
                      </a:r>
                      <a:endParaRPr lang="en-US" dirty="0"/>
                    </a:p>
                  </a:txBody>
                  <a:tcPr/>
                </a:tc>
                <a:tc>
                  <a:txBody>
                    <a:bodyPr/>
                    <a:lstStyle/>
                    <a:p>
                      <a:r>
                        <a:rPr lang="en-US" dirty="0" smtClean="0"/>
                        <a:t>CENSUS [varying]</a:t>
                      </a:r>
                      <a:endParaRPr lang="en-US" dirty="0"/>
                    </a:p>
                  </a:txBody>
                  <a:tcPr/>
                </a:tc>
                <a:tc>
                  <a:txBody>
                    <a:bodyPr/>
                    <a:lstStyle/>
                    <a:p>
                      <a:r>
                        <a:rPr lang="en-US" dirty="0" smtClean="0"/>
                        <a:t>LANGUAGE</a:t>
                      </a:r>
                      <a:endParaRPr lang="en-US" dirty="0"/>
                    </a:p>
                  </a:txBody>
                  <a:tcPr/>
                </a:tc>
                <a:tc>
                  <a:txBody>
                    <a:bodyPr/>
                    <a:lstStyle/>
                    <a:p>
                      <a:r>
                        <a:rPr lang="en-US" dirty="0" smtClean="0"/>
                        <a:t>AREA</a:t>
                      </a:r>
                      <a:endParaRPr lang="en-US" dirty="0"/>
                    </a:p>
                  </a:txBody>
                  <a:tcPr/>
                </a:tc>
              </a:tr>
              <a:tr h="449077">
                <a:tc>
                  <a:txBody>
                    <a:bodyPr/>
                    <a:lstStyle/>
                    <a:p>
                      <a:r>
                        <a:rPr lang="en-US" dirty="0" smtClean="0"/>
                        <a:t>#1 | 20,000,000</a:t>
                      </a:r>
                      <a:endParaRPr lang="en-US" dirty="0"/>
                    </a:p>
                  </a:txBody>
                  <a:tcPr/>
                </a:tc>
                <a:tc>
                  <a:txBody>
                    <a:bodyPr/>
                    <a:lstStyle/>
                    <a:p>
                      <a:r>
                        <a:rPr lang="en-US" dirty="0" smtClean="0"/>
                        <a:t>28,000,000</a:t>
                      </a:r>
                      <a:endParaRPr lang="en-US" dirty="0"/>
                    </a:p>
                  </a:txBody>
                  <a:tcPr/>
                </a:tc>
                <a:tc>
                  <a:txBody>
                    <a:bodyPr/>
                    <a:lstStyle/>
                    <a:p>
                      <a:r>
                        <a:rPr lang="en-US" dirty="0" smtClean="0"/>
                        <a:t>TAGALOG</a:t>
                      </a:r>
                      <a:endParaRPr lang="en-US" dirty="0"/>
                    </a:p>
                  </a:txBody>
                  <a:tcPr/>
                </a:tc>
                <a:tc>
                  <a:txBody>
                    <a:bodyPr/>
                    <a:lstStyle/>
                    <a:p>
                      <a:r>
                        <a:rPr lang="en-US" dirty="0" smtClean="0"/>
                        <a:t>S. Luzon</a:t>
                      </a:r>
                      <a:endParaRPr lang="en-US" dirty="0"/>
                    </a:p>
                  </a:txBody>
                  <a:tcPr/>
                </a:tc>
              </a:tr>
              <a:tr h="449077">
                <a:tc>
                  <a:txBody>
                    <a:bodyPr/>
                    <a:lstStyle/>
                    <a:p>
                      <a:r>
                        <a:rPr lang="en-US" dirty="0" smtClean="0"/>
                        <a:t>#2 | 15,900,000</a:t>
                      </a:r>
                      <a:endParaRPr lang="en-US" dirty="0"/>
                    </a:p>
                  </a:txBody>
                  <a:tcPr/>
                </a:tc>
                <a:tc>
                  <a:txBody>
                    <a:bodyPr/>
                    <a:lstStyle/>
                    <a:p>
                      <a:r>
                        <a:rPr lang="en-US" dirty="0" smtClean="0"/>
                        <a:t>21,000,000</a:t>
                      </a:r>
                      <a:endParaRPr lang="en-US" dirty="0"/>
                    </a:p>
                  </a:txBody>
                  <a:tcPr/>
                </a:tc>
                <a:tc>
                  <a:txBody>
                    <a:bodyPr/>
                    <a:lstStyle/>
                    <a:p>
                      <a:r>
                        <a:rPr lang="en-US" dirty="0" smtClean="0"/>
                        <a:t>CEBUANO</a:t>
                      </a:r>
                      <a:endParaRPr lang="en-US" dirty="0"/>
                    </a:p>
                  </a:txBody>
                  <a:tcPr/>
                </a:tc>
                <a:tc>
                  <a:txBody>
                    <a:bodyPr/>
                    <a:lstStyle/>
                    <a:p>
                      <a:r>
                        <a:rPr lang="en-US" dirty="0" smtClean="0"/>
                        <a:t>Cebu, Bohol, western Negros</a:t>
                      </a:r>
                      <a:endParaRPr lang="en-US" dirty="0"/>
                    </a:p>
                  </a:txBody>
                  <a:tcPr/>
                </a:tc>
              </a:tr>
              <a:tr h="449077">
                <a:tc>
                  <a:txBody>
                    <a:bodyPr/>
                    <a:lstStyle/>
                    <a:p>
                      <a:r>
                        <a:rPr lang="en-US" dirty="0" smtClean="0"/>
                        <a:t>#3 | 6,370,000</a:t>
                      </a:r>
                      <a:endParaRPr lang="en-US" dirty="0"/>
                    </a:p>
                  </a:txBody>
                  <a:tcPr/>
                </a:tc>
                <a:tc>
                  <a:txBody>
                    <a:bodyPr/>
                    <a:lstStyle/>
                    <a:p>
                      <a:r>
                        <a:rPr lang="en-US" dirty="0" smtClean="0"/>
                        <a:t>9,100,000</a:t>
                      </a:r>
                      <a:endParaRPr lang="en-US" dirty="0"/>
                    </a:p>
                  </a:txBody>
                  <a:tcPr/>
                </a:tc>
                <a:tc>
                  <a:txBody>
                    <a:bodyPr/>
                    <a:lstStyle/>
                    <a:p>
                      <a:r>
                        <a:rPr lang="en-US" dirty="0" smtClean="0"/>
                        <a:t>ILOKANO</a:t>
                      </a:r>
                      <a:endParaRPr lang="en-US" dirty="0"/>
                    </a:p>
                  </a:txBody>
                  <a:tcPr/>
                </a:tc>
                <a:tc>
                  <a:txBody>
                    <a:bodyPr/>
                    <a:lstStyle/>
                    <a:p>
                      <a:r>
                        <a:rPr lang="en-US" dirty="0" smtClean="0"/>
                        <a:t>N. Luzon</a:t>
                      </a:r>
                      <a:endParaRPr lang="en-US" dirty="0"/>
                    </a:p>
                  </a:txBody>
                  <a:tcPr/>
                </a:tc>
              </a:tr>
              <a:tr h="449077">
                <a:tc>
                  <a:txBody>
                    <a:bodyPr/>
                    <a:lstStyle/>
                    <a:p>
                      <a:r>
                        <a:rPr lang="en-US" dirty="0" smtClean="0"/>
                        <a:t>#4 | 6,240,000</a:t>
                      </a:r>
                      <a:br>
                        <a:rPr lang="en-US" dirty="0" smtClean="0"/>
                      </a:br>
                      <a:r>
                        <a:rPr lang="en-US" dirty="0" smtClean="0"/>
                        <a:t>+         639,000</a:t>
                      </a:r>
                      <a:endParaRPr lang="en-US" dirty="0"/>
                    </a:p>
                  </a:txBody>
                  <a:tcPr/>
                </a:tc>
                <a:tc>
                  <a:txBody>
                    <a:bodyPr/>
                    <a:lstStyle/>
                    <a:p>
                      <a:r>
                        <a:rPr lang="en-US" dirty="0" smtClean="0"/>
                        <a:t>8,300,000</a:t>
                      </a:r>
                      <a:endParaRPr lang="en-US" dirty="0"/>
                    </a:p>
                  </a:txBody>
                  <a:tcPr/>
                </a:tc>
                <a:tc>
                  <a:txBody>
                    <a:bodyPr/>
                    <a:lstStyle/>
                    <a:p>
                      <a:r>
                        <a:rPr lang="en-US" dirty="0" smtClean="0"/>
                        <a:t>HILIGAYNON</a:t>
                      </a:r>
                      <a:br>
                        <a:rPr lang="en-US" dirty="0" smtClean="0"/>
                      </a:br>
                      <a:r>
                        <a:rPr lang="en-US" dirty="0" smtClean="0"/>
                        <a:t>+ CAPIZNON</a:t>
                      </a:r>
                      <a:endParaRPr lang="en-US" dirty="0"/>
                    </a:p>
                  </a:txBody>
                  <a:tcPr/>
                </a:tc>
                <a:tc>
                  <a:txBody>
                    <a:bodyPr/>
                    <a:lstStyle/>
                    <a:p>
                      <a:r>
                        <a:rPr lang="en-US" dirty="0" smtClean="0"/>
                        <a:t>Panay (</a:t>
                      </a:r>
                      <a:r>
                        <a:rPr lang="en-US" dirty="0" err="1" smtClean="0"/>
                        <a:t>S+central</a:t>
                      </a:r>
                      <a:r>
                        <a:rPr lang="en-US" dirty="0" smtClean="0"/>
                        <a:t>)</a:t>
                      </a:r>
                    </a:p>
                    <a:p>
                      <a:r>
                        <a:rPr lang="en-US" dirty="0" smtClean="0"/>
                        <a:t>Panay (W)</a:t>
                      </a:r>
                      <a:endParaRPr lang="en-US" dirty="0"/>
                    </a:p>
                  </a:txBody>
                  <a:tcPr/>
                </a:tc>
              </a:tr>
              <a:tr h="449077">
                <a:tc>
                  <a:txBody>
                    <a:bodyPr/>
                    <a:lstStyle/>
                    <a:p>
                      <a:r>
                        <a:rPr lang="en-US" dirty="0" smtClean="0"/>
                        <a:t>#5 | 2,610,000</a:t>
                      </a:r>
                      <a:endParaRPr lang="en-US" dirty="0"/>
                    </a:p>
                  </a:txBody>
                  <a:tcPr/>
                </a:tc>
                <a:tc>
                  <a:txBody>
                    <a:bodyPr/>
                    <a:lstStyle/>
                    <a:p>
                      <a:r>
                        <a:rPr lang="en-US" dirty="0" smtClean="0"/>
                        <a:t>3,400,000</a:t>
                      </a:r>
                      <a:endParaRPr lang="en-US" dirty="0"/>
                    </a:p>
                  </a:txBody>
                  <a:tcPr/>
                </a:tc>
                <a:tc>
                  <a:txBody>
                    <a:bodyPr/>
                    <a:lstStyle/>
                    <a:p>
                      <a:r>
                        <a:rPr lang="en-US" dirty="0" smtClean="0"/>
                        <a:t>WARAY-WARAY</a:t>
                      </a:r>
                      <a:endParaRPr lang="en-US" dirty="0"/>
                    </a:p>
                  </a:txBody>
                  <a:tcPr/>
                </a:tc>
                <a:tc>
                  <a:txBody>
                    <a:bodyPr/>
                    <a:lstStyle/>
                    <a:p>
                      <a:r>
                        <a:rPr lang="en-US" dirty="0" smtClean="0"/>
                        <a:t>Samar,</a:t>
                      </a:r>
                      <a:r>
                        <a:rPr lang="en-US" baseline="0" dirty="0" smtClean="0"/>
                        <a:t> Leyte</a:t>
                      </a:r>
                      <a:endParaRPr lang="en-US" dirty="0"/>
                    </a:p>
                  </a:txBody>
                  <a:tcPr/>
                </a:tc>
              </a:tr>
              <a:tr h="449077">
                <a:tc>
                  <a:txBody>
                    <a:bodyPr/>
                    <a:lstStyle/>
                    <a:p>
                      <a:r>
                        <a:rPr lang="en-US" dirty="0" smtClean="0"/>
                        <a:t>#6 | 2,500,000</a:t>
                      </a:r>
                      <a:endParaRPr lang="en-US" dirty="0"/>
                    </a:p>
                  </a:txBody>
                  <a:tcPr/>
                </a:tc>
                <a:tc>
                  <a:txBody>
                    <a:bodyPr/>
                    <a:lstStyle/>
                    <a:p>
                      <a:r>
                        <a:rPr lang="en-US" dirty="0" smtClean="0"/>
                        <a:t>2,500,000</a:t>
                      </a:r>
                      <a:endParaRPr lang="en-US" dirty="0"/>
                    </a:p>
                  </a:txBody>
                  <a:tcPr/>
                </a:tc>
                <a:tc>
                  <a:txBody>
                    <a:bodyPr/>
                    <a:lstStyle/>
                    <a:p>
                      <a:r>
                        <a:rPr lang="en-US" dirty="0" smtClean="0"/>
                        <a:t>BIKOL</a:t>
                      </a:r>
                      <a:endParaRPr lang="en-US" dirty="0"/>
                    </a:p>
                  </a:txBody>
                  <a:tcPr/>
                </a:tc>
                <a:tc>
                  <a:txBody>
                    <a:bodyPr/>
                    <a:lstStyle/>
                    <a:p>
                      <a:r>
                        <a:rPr lang="en-US" dirty="0" smtClean="0"/>
                        <a:t>Bicol coast</a:t>
                      </a:r>
                      <a:endParaRPr lang="en-US" dirty="0"/>
                    </a:p>
                  </a:txBody>
                  <a:tcPr/>
                </a:tc>
              </a:tr>
              <a:tr h="627402">
                <a:tc>
                  <a:txBody>
                    <a:bodyPr/>
                    <a:lstStyle/>
                    <a:p>
                      <a:r>
                        <a:rPr lang="en-US" dirty="0" smtClean="0"/>
                        <a:t>#7 | 2,040,000</a:t>
                      </a:r>
                      <a:endParaRPr lang="en-US" dirty="0"/>
                    </a:p>
                  </a:txBody>
                  <a:tcPr/>
                </a:tc>
                <a:tc>
                  <a:txBody>
                    <a:bodyPr/>
                    <a:lstStyle/>
                    <a:p>
                      <a:r>
                        <a:rPr lang="en-US" dirty="0" smtClean="0"/>
                        <a:t>1,900,000</a:t>
                      </a:r>
                      <a:endParaRPr lang="en-US" dirty="0"/>
                    </a:p>
                  </a:txBody>
                  <a:tcPr/>
                </a:tc>
                <a:tc>
                  <a:txBody>
                    <a:bodyPr/>
                    <a:lstStyle/>
                    <a:p>
                      <a:r>
                        <a:rPr lang="en-US" dirty="0" smtClean="0"/>
                        <a:t>PAMPANGO</a:t>
                      </a:r>
                      <a:endParaRPr lang="en-US" dirty="0"/>
                    </a:p>
                  </a:txBody>
                  <a:tcPr/>
                </a:tc>
                <a:tc>
                  <a:txBody>
                    <a:bodyPr/>
                    <a:lstStyle/>
                    <a:p>
                      <a:r>
                        <a:rPr lang="en-US" dirty="0" smtClean="0"/>
                        <a:t>Pampanga, </a:t>
                      </a:r>
                      <a:r>
                        <a:rPr lang="en-US" dirty="0" err="1" smtClean="0"/>
                        <a:t>Tarlac</a:t>
                      </a:r>
                      <a:endParaRPr lang="en-US" dirty="0"/>
                    </a:p>
                  </a:txBody>
                  <a:tcPr/>
                </a:tc>
              </a:tr>
              <a:tr h="449077">
                <a:tc>
                  <a:txBody>
                    <a:bodyPr/>
                    <a:lstStyle/>
                    <a:p>
                      <a:r>
                        <a:rPr lang="en-US" dirty="0" smtClean="0"/>
                        <a:t>#8 | 1,240,000</a:t>
                      </a:r>
                      <a:endParaRPr lang="en-US" dirty="0"/>
                    </a:p>
                  </a:txBody>
                  <a:tcPr/>
                </a:tc>
                <a:tc>
                  <a:txBody>
                    <a:bodyPr/>
                    <a:lstStyle/>
                    <a:p>
                      <a:r>
                        <a:rPr lang="en-US" dirty="0" smtClean="0"/>
                        <a:t>1,200,000</a:t>
                      </a:r>
                      <a:endParaRPr lang="en-US" dirty="0"/>
                    </a:p>
                  </a:txBody>
                  <a:tcPr/>
                </a:tc>
                <a:tc>
                  <a:txBody>
                    <a:bodyPr/>
                    <a:lstStyle/>
                    <a:p>
                      <a:r>
                        <a:rPr lang="en-US" dirty="0" smtClean="0"/>
                        <a:t>PANGASINAN</a:t>
                      </a:r>
                      <a:endParaRPr lang="en-US" dirty="0"/>
                    </a:p>
                  </a:txBody>
                  <a:tcPr/>
                </a:tc>
                <a:tc>
                  <a:txBody>
                    <a:bodyPr/>
                    <a:lstStyle/>
                    <a:p>
                      <a:r>
                        <a:rPr lang="en-US" dirty="0" err="1" smtClean="0"/>
                        <a:t>Pangasinan</a:t>
                      </a:r>
                      <a:endParaRPr lang="en-US" dirty="0"/>
                    </a:p>
                  </a:txBody>
                  <a:tcPr/>
                </a:tc>
              </a:tr>
              <a:tr h="627402">
                <a:tc>
                  <a:txBody>
                    <a:bodyPr/>
                    <a:lstStyle/>
                    <a:p>
                      <a:r>
                        <a:rPr lang="en-US" dirty="0" smtClean="0"/>
                        <a:t>#9 | 1,100,000</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1,100,000</a:t>
                      </a:r>
                    </a:p>
                  </a:txBody>
                  <a:tcPr/>
                </a:tc>
                <a:tc>
                  <a:txBody>
                    <a:bodyPr/>
                    <a:lstStyle/>
                    <a:p>
                      <a:r>
                        <a:rPr lang="en-US" dirty="0" smtClean="0"/>
                        <a:t>MAGINDANAW</a:t>
                      </a:r>
                      <a:endParaRPr lang="en-US" dirty="0"/>
                    </a:p>
                  </a:txBody>
                  <a:tcPr/>
                </a:tc>
                <a:tc>
                  <a:txBody>
                    <a:bodyPr/>
                    <a:lstStyle/>
                    <a:p>
                      <a:r>
                        <a:rPr lang="en-US" smtClean="0"/>
                        <a:t>SW Mindanao</a:t>
                      </a:r>
                      <a:endParaRPr lang="en-US" dirty="0"/>
                    </a:p>
                  </a:txBody>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990600" y="1371600"/>
          <a:ext cx="6934201" cy="4196080"/>
        </p:xfrm>
        <a:graphic>
          <a:graphicData uri="http://schemas.openxmlformats.org/drawingml/2006/table">
            <a:tbl>
              <a:tblPr firstRow="1" bandRow="1">
                <a:tableStyleId>{5C22544A-7EE6-4342-B048-85BDC9FD1C3A}</a:tableStyleId>
              </a:tblPr>
              <a:tblGrid>
                <a:gridCol w="1670892"/>
                <a:gridCol w="1834308"/>
                <a:gridCol w="1507476"/>
                <a:gridCol w="1921525"/>
              </a:tblGrid>
              <a:tr h="685800">
                <a:tc>
                  <a:txBody>
                    <a:bodyPr/>
                    <a:lstStyle/>
                    <a:p>
                      <a:r>
                        <a:rPr lang="en-US" dirty="0" smtClean="0"/>
                        <a:t>ETHNOLOG-20</a:t>
                      </a:r>
                      <a:endParaRPr lang="en-US" dirty="0"/>
                    </a:p>
                  </a:txBody>
                  <a:tcPr/>
                </a:tc>
                <a:tc>
                  <a:txBody>
                    <a:bodyPr/>
                    <a:lstStyle/>
                    <a:p>
                      <a:r>
                        <a:rPr lang="en-US" dirty="0" smtClean="0"/>
                        <a:t>CENSUS [varying]</a:t>
                      </a:r>
                      <a:endParaRPr lang="en-US" dirty="0"/>
                    </a:p>
                  </a:txBody>
                  <a:tcPr/>
                </a:tc>
                <a:tc>
                  <a:txBody>
                    <a:bodyPr/>
                    <a:lstStyle/>
                    <a:p>
                      <a:r>
                        <a:rPr lang="en-US" dirty="0" smtClean="0"/>
                        <a:t>LANGUAGE</a:t>
                      </a:r>
                      <a:endParaRPr lang="en-US" dirty="0"/>
                    </a:p>
                  </a:txBody>
                  <a:tcPr/>
                </a:tc>
                <a:tc>
                  <a:txBody>
                    <a:bodyPr/>
                    <a:lstStyle/>
                    <a:p>
                      <a:r>
                        <a:rPr lang="en-US" dirty="0" smtClean="0"/>
                        <a:t>AREA</a:t>
                      </a:r>
                      <a:endParaRPr lang="en-US" dirty="0"/>
                    </a:p>
                  </a:txBody>
                  <a:tcPr/>
                </a:tc>
              </a:tr>
              <a:tr h="370840">
                <a:tc>
                  <a:txBody>
                    <a:bodyPr/>
                    <a:lstStyle/>
                    <a:p>
                      <a:r>
                        <a:rPr lang="en-US" dirty="0" smtClean="0"/>
                        <a:t>#10 | 866,000</a:t>
                      </a:r>
                      <a:endParaRPr lang="en-US" dirty="0"/>
                    </a:p>
                  </a:txBody>
                  <a:tcPr/>
                </a:tc>
                <a:tc>
                  <a:txBody>
                    <a:bodyPr/>
                    <a:lstStyle/>
                    <a:p>
                      <a:r>
                        <a:rPr lang="en-US" dirty="0" smtClean="0"/>
                        <a:t>780,000  [1990]</a:t>
                      </a:r>
                      <a:endParaRPr lang="en-US" dirty="0"/>
                    </a:p>
                  </a:txBody>
                  <a:tcPr/>
                </a:tc>
                <a:tc>
                  <a:txBody>
                    <a:bodyPr/>
                    <a:lstStyle/>
                    <a:p>
                      <a:r>
                        <a:rPr lang="en-US" dirty="0" smtClean="0"/>
                        <a:t>MARANAO</a:t>
                      </a:r>
                      <a:endParaRPr lang="en-US" dirty="0"/>
                    </a:p>
                  </a:txBody>
                  <a:tcPr/>
                </a:tc>
                <a:tc>
                  <a:txBody>
                    <a:bodyPr/>
                    <a:lstStyle/>
                    <a:p>
                      <a:r>
                        <a:rPr lang="en-US" dirty="0" err="1" smtClean="0"/>
                        <a:t>Lanao</a:t>
                      </a:r>
                      <a:r>
                        <a:rPr lang="en-US" dirty="0" smtClean="0"/>
                        <a:t> del N</a:t>
                      </a:r>
                      <a:r>
                        <a:rPr lang="en-US" baseline="0" dirty="0" smtClean="0"/>
                        <a:t> &amp; S</a:t>
                      </a:r>
                      <a:endParaRPr lang="en-US" dirty="0"/>
                    </a:p>
                  </a:txBody>
                  <a:tcPr/>
                </a:tc>
              </a:tr>
              <a:tr h="370840">
                <a:tc>
                  <a:txBody>
                    <a:bodyPr/>
                    <a:lstStyle/>
                    <a:p>
                      <a:r>
                        <a:rPr lang="en-US" dirty="0" smtClean="0"/>
                        <a:t>#11 | 784,000</a:t>
                      </a:r>
                      <a:endParaRPr lang="en-US" dirty="0"/>
                    </a:p>
                  </a:txBody>
                  <a:tcPr/>
                </a:tc>
                <a:tc>
                  <a:txBody>
                    <a:bodyPr/>
                    <a:lstStyle/>
                    <a:p>
                      <a:r>
                        <a:rPr lang="en-US" dirty="0" smtClean="0"/>
                        <a:t>1,100,000 [2000]</a:t>
                      </a:r>
                      <a:endParaRPr lang="en-US" dirty="0"/>
                    </a:p>
                  </a:txBody>
                  <a:tcPr/>
                </a:tc>
                <a:tc>
                  <a:txBody>
                    <a:bodyPr/>
                    <a:lstStyle/>
                    <a:p>
                      <a:r>
                        <a:rPr lang="en-US" dirty="0" smtClean="0"/>
                        <a:t>TAUSUG</a:t>
                      </a:r>
                      <a:endParaRPr lang="en-US" dirty="0"/>
                    </a:p>
                  </a:txBody>
                  <a:tcPr/>
                </a:tc>
                <a:tc>
                  <a:txBody>
                    <a:bodyPr/>
                    <a:lstStyle/>
                    <a:p>
                      <a:r>
                        <a:rPr lang="en-US" dirty="0" err="1" smtClean="0"/>
                        <a:t>Jolo</a:t>
                      </a:r>
                      <a:r>
                        <a:rPr lang="en-US" dirty="0" smtClean="0"/>
                        <a:t> Island</a:t>
                      </a:r>
                      <a:endParaRPr lang="en-US" dirty="0"/>
                    </a:p>
                  </a:txBody>
                  <a:tcPr/>
                </a:tc>
              </a:tr>
              <a:tr h="370840">
                <a:tc>
                  <a:txBody>
                    <a:bodyPr/>
                    <a:lstStyle/>
                    <a:p>
                      <a:r>
                        <a:rPr lang="en-US" dirty="0" smtClean="0"/>
                        <a:t>#12 | 431,000</a:t>
                      </a:r>
                      <a:endParaRPr lang="en-US" dirty="0"/>
                    </a:p>
                  </a:txBody>
                  <a:tcPr/>
                </a:tc>
                <a:tc>
                  <a:txBody>
                    <a:bodyPr/>
                    <a:lstStyle/>
                    <a:p>
                      <a:r>
                        <a:rPr lang="en-US" dirty="0" smtClean="0"/>
                        <a:t>689,000  [2010]</a:t>
                      </a:r>
                      <a:endParaRPr lang="en-US" dirty="0"/>
                    </a:p>
                  </a:txBody>
                  <a:tcPr/>
                </a:tc>
                <a:tc>
                  <a:txBody>
                    <a:bodyPr/>
                    <a:lstStyle/>
                    <a:p>
                      <a:r>
                        <a:rPr lang="en-US" dirty="0" smtClean="0"/>
                        <a:t>CHAVACANO</a:t>
                      </a:r>
                      <a:endParaRPr lang="en-US" dirty="0"/>
                    </a:p>
                  </a:txBody>
                  <a:tcPr/>
                </a:tc>
                <a:tc>
                  <a:txBody>
                    <a:bodyPr/>
                    <a:lstStyle/>
                    <a:p>
                      <a:r>
                        <a:rPr lang="en-US" dirty="0" err="1" smtClean="0"/>
                        <a:t>Zamboanga</a:t>
                      </a:r>
                      <a:endParaRPr lang="en-US" dirty="0"/>
                    </a:p>
                  </a:txBody>
                  <a:tcPr/>
                </a:tc>
              </a:tr>
              <a:tr h="370840">
                <a:tc>
                  <a:txBody>
                    <a:bodyPr/>
                    <a:lstStyle/>
                    <a:p>
                      <a:r>
                        <a:rPr lang="en-US" dirty="0" smtClean="0"/>
                        <a:t>#13 | 502,000</a:t>
                      </a:r>
                      <a:endParaRPr lang="en-US" dirty="0"/>
                    </a:p>
                  </a:txBody>
                  <a:tcPr/>
                </a:tc>
                <a:tc>
                  <a:txBody>
                    <a:bodyPr/>
                    <a:lstStyle/>
                    <a:p>
                      <a:r>
                        <a:rPr lang="en-US" dirty="0" smtClean="0"/>
                        <a:t>460,000  [2000]</a:t>
                      </a:r>
                      <a:endParaRPr lang="en-US" dirty="0"/>
                    </a:p>
                  </a:txBody>
                  <a:tcPr/>
                </a:tc>
                <a:tc>
                  <a:txBody>
                    <a:bodyPr/>
                    <a:lstStyle/>
                    <a:p>
                      <a:r>
                        <a:rPr lang="en-US" dirty="0" smtClean="0"/>
                        <a:t>AKLANON</a:t>
                      </a:r>
                      <a:endParaRPr lang="en-US" dirty="0"/>
                    </a:p>
                  </a:txBody>
                  <a:tcPr/>
                </a:tc>
                <a:tc>
                  <a:txBody>
                    <a:bodyPr/>
                    <a:lstStyle/>
                    <a:p>
                      <a:r>
                        <a:rPr lang="en-US" dirty="0" err="1" smtClean="0"/>
                        <a:t>Aklan</a:t>
                      </a:r>
                      <a:r>
                        <a:rPr lang="en-US" dirty="0" smtClean="0"/>
                        <a:t> (NE Panay)</a:t>
                      </a:r>
                      <a:endParaRPr lang="en-US" dirty="0"/>
                    </a:p>
                  </a:txBody>
                  <a:tcPr/>
                </a:tc>
              </a:tr>
              <a:tr h="370840">
                <a:tc>
                  <a:txBody>
                    <a:bodyPr/>
                    <a:lstStyle/>
                    <a:p>
                      <a:r>
                        <a:rPr lang="en-US" dirty="0" smtClean="0"/>
                        <a:t>#14 | 500,000</a:t>
                      </a:r>
                      <a:endParaRPr lang="en-US" dirty="0"/>
                    </a:p>
                  </a:txBody>
                  <a:tcPr/>
                </a:tc>
                <a:tc>
                  <a:txBody>
                    <a:bodyPr/>
                    <a:lstStyle/>
                    <a:p>
                      <a:r>
                        <a:rPr lang="en-US" dirty="0" smtClean="0"/>
                        <a:t>500,000  [2009]</a:t>
                      </a:r>
                      <a:endParaRPr lang="en-US" dirty="0"/>
                    </a:p>
                  </a:txBody>
                  <a:tcPr/>
                </a:tc>
                <a:tc>
                  <a:txBody>
                    <a:bodyPr/>
                    <a:lstStyle/>
                    <a:p>
                      <a:r>
                        <a:rPr lang="en-US" dirty="0" smtClean="0"/>
                        <a:t>SURIGAONON</a:t>
                      </a:r>
                      <a:endParaRPr lang="en-US" dirty="0"/>
                    </a:p>
                  </a:txBody>
                  <a:tcPr/>
                </a:tc>
                <a:tc>
                  <a:txBody>
                    <a:bodyPr/>
                    <a:lstStyle/>
                    <a:p>
                      <a:r>
                        <a:rPr lang="en-US" dirty="0" err="1" smtClean="0"/>
                        <a:t>Surigao</a:t>
                      </a:r>
                      <a:r>
                        <a:rPr lang="en-US" dirty="0" smtClean="0"/>
                        <a:t> del N &amp; S</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#15 | 277,000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500,000  [1990]</a:t>
                      </a:r>
                    </a:p>
                  </a:txBody>
                  <a:tcPr/>
                </a:tc>
                <a:tc>
                  <a:txBody>
                    <a:bodyPr/>
                    <a:lstStyle/>
                    <a:p>
                      <a:r>
                        <a:rPr lang="en-US" dirty="0" smtClean="0"/>
                        <a:t>IBANAG</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Isabela</a:t>
                      </a:r>
                      <a:r>
                        <a:rPr lang="en-US" baseline="0" dirty="0" smtClean="0"/>
                        <a:t> &amp; Cagayan</a:t>
                      </a:r>
                      <a:endParaRPr lang="en-US" dirty="0" smtClean="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#16 | 433,000</a:t>
                      </a:r>
                    </a:p>
                  </a:txBody>
                  <a:tcPr/>
                </a:tc>
                <a:tc>
                  <a:txBody>
                    <a:bodyPr/>
                    <a:lstStyle/>
                    <a:p>
                      <a:r>
                        <a:rPr lang="en-US" dirty="0" smtClean="0"/>
                        <a:t>380,000  [1994]</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KINARAY-A</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Antique (W Panay)</a:t>
                      </a:r>
                    </a:p>
                  </a:txBody>
                  <a:tcPr/>
                </a:tc>
              </a:tr>
              <a:tr h="370840">
                <a:tc grid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 that the ranking here becomes contentious. Is </a:t>
                      </a:r>
                      <a:r>
                        <a:rPr lang="en-US" dirty="0" err="1" smtClean="0"/>
                        <a:t>Tausug</a:t>
                      </a:r>
                      <a:r>
                        <a:rPr lang="en-US" dirty="0" smtClean="0"/>
                        <a:t> ahead of </a:t>
                      </a:r>
                      <a:r>
                        <a:rPr lang="en-US" dirty="0" err="1" smtClean="0"/>
                        <a:t>Maranao</a:t>
                      </a:r>
                      <a:r>
                        <a:rPr lang="en-US" dirty="0" smtClean="0"/>
                        <a:t>? Is </a:t>
                      </a:r>
                      <a:r>
                        <a:rPr lang="en-US" dirty="0" err="1" smtClean="0"/>
                        <a:t>Surigaonon</a:t>
                      </a:r>
                      <a:r>
                        <a:rPr lang="en-US" dirty="0" smtClean="0"/>
                        <a:t> ahead of </a:t>
                      </a:r>
                      <a:r>
                        <a:rPr lang="en-US" dirty="0" err="1" smtClean="0"/>
                        <a:t>Aklanon</a:t>
                      </a:r>
                      <a:r>
                        <a:rPr lang="en-US" dirty="0" smtClean="0"/>
                        <a:t> which might precede </a:t>
                      </a:r>
                      <a:r>
                        <a:rPr lang="en-US" dirty="0" err="1" smtClean="0"/>
                        <a:t>Chavacano</a:t>
                      </a:r>
                      <a:r>
                        <a:rPr lang="en-US" dirty="0" smtClean="0"/>
                        <a:t>? What is the exact position of </a:t>
                      </a:r>
                      <a:r>
                        <a:rPr lang="en-US" dirty="0" err="1" smtClean="0"/>
                        <a:t>Ibanag</a:t>
                      </a:r>
                      <a:r>
                        <a:rPr lang="en-US" dirty="0" smtClean="0"/>
                        <a:t>?</a:t>
                      </a:r>
                    </a:p>
                  </a:txBody>
                  <a:tcPr/>
                </a:tc>
                <a:tc hMerge="1">
                  <a:txBody>
                    <a:bodyPr/>
                    <a:lstStyle/>
                    <a:p>
                      <a:endParaRPr lang="en-US" dirty="0"/>
                    </a:p>
                  </a:txBody>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txBody>
                  <a:tcPr/>
                </a:tc>
                <a:tc hMerge="1">
                  <a:txBody>
                    <a:bodyPr/>
                    <a:lstStyle/>
                    <a:p>
                      <a:endParaRPr lang="en-US" dirty="0"/>
                    </a:p>
                  </a:txBody>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p:cNvGraphicFramePr>
            <a:graphicFrameLocks noChangeAspect="1"/>
          </p:cNvGraphicFramePr>
          <p:nvPr/>
        </p:nvGraphicFramePr>
        <p:xfrm>
          <a:off x="284163" y="500063"/>
          <a:ext cx="8574087" cy="6129337"/>
        </p:xfrm>
        <a:graphic>
          <a:graphicData uri="http://schemas.openxmlformats.org/presentationml/2006/ole">
            <p:oleObj spid="_x0000_s1026" name="Document" r:id="rId4" imgW="8574634" imgH="6138041" progId="Word.Document.8">
              <p:embed/>
            </p:oleObj>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p:cNvGraphicFramePr>
            <a:graphicFrameLocks noChangeAspect="1"/>
          </p:cNvGraphicFramePr>
          <p:nvPr/>
        </p:nvGraphicFramePr>
        <p:xfrm>
          <a:off x="609600" y="152400"/>
          <a:ext cx="7304087" cy="5499100"/>
        </p:xfrm>
        <a:graphic>
          <a:graphicData uri="http://schemas.openxmlformats.org/presentationml/2006/ole">
            <p:oleObj spid="_x0000_s22530" name="Document" r:id="rId3" imgW="7329886" imgH="5526107" progId="Word.Document.12">
              <p:embed/>
            </p:oleObj>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838200"/>
            <a:ext cx="8839200" cy="5509200"/>
          </a:xfrm>
          <a:prstGeom prst="rect">
            <a:avLst/>
          </a:prstGeom>
        </p:spPr>
        <p:txBody>
          <a:bodyPr wrap="square">
            <a:spAutoFit/>
          </a:bodyPr>
          <a:lstStyle/>
          <a:p>
            <a:pPr algn="just"/>
            <a:r>
              <a:rPr lang="en-US" sz="2200" dirty="0" smtClean="0"/>
              <a:t>  Life is different for the </a:t>
            </a:r>
            <a:r>
              <a:rPr lang="en-US" sz="2200" dirty="0" err="1" smtClean="0"/>
              <a:t>Casiguran</a:t>
            </a:r>
            <a:r>
              <a:rPr lang="en-US" sz="2200" dirty="0" smtClean="0"/>
              <a:t> </a:t>
            </a:r>
            <a:r>
              <a:rPr lang="en-US" sz="2200" dirty="0" err="1" smtClean="0"/>
              <a:t>Agta</a:t>
            </a:r>
            <a:r>
              <a:rPr lang="en-US" sz="2200" dirty="0" smtClean="0"/>
              <a:t> today. Although the population decline has stopped, much of their traditional </a:t>
            </a:r>
            <a:r>
              <a:rPr lang="en-US" sz="2200" dirty="0" err="1" smtClean="0"/>
              <a:t>lifeways</a:t>
            </a:r>
            <a:r>
              <a:rPr lang="en-US" sz="2200" dirty="0" smtClean="0"/>
              <a:t> are gone. Only 3% of their old-growth tropical forest remains, and the game and fish are almost extinct, as are most of the plants and trees important to the Agra. Logging and mining companies, and thousands of Filipino farmer-settlers have taken over </a:t>
            </a:r>
            <a:r>
              <a:rPr lang="en-US" sz="2200" dirty="0" err="1" smtClean="0"/>
              <a:t>Agta</a:t>
            </a:r>
            <a:r>
              <a:rPr lang="en-US" sz="2200" dirty="0" smtClean="0"/>
              <a:t> lands, where in northern Aurora they now outnumber the </a:t>
            </a:r>
            <a:r>
              <a:rPr lang="en-US" sz="2200" dirty="0" err="1" smtClean="0"/>
              <a:t>Casiguran</a:t>
            </a:r>
            <a:r>
              <a:rPr lang="en-US" sz="2200" dirty="0" smtClean="0"/>
              <a:t> </a:t>
            </a:r>
            <a:r>
              <a:rPr lang="en-US" sz="2200" dirty="0" err="1" smtClean="0"/>
              <a:t>Agta</a:t>
            </a:r>
            <a:r>
              <a:rPr lang="en-US" sz="2200" dirty="0" smtClean="0"/>
              <a:t> people by 85 to 1. Instead of living in the rainforest distant from lowland Filipino farming communities, almost all </a:t>
            </a:r>
            <a:r>
              <a:rPr lang="en-US" sz="2200" dirty="0" err="1" smtClean="0"/>
              <a:t>Agta</a:t>
            </a:r>
            <a:r>
              <a:rPr lang="en-US" sz="2200" dirty="0" smtClean="0"/>
              <a:t> families since 1990 have lived on or near </a:t>
            </a:r>
            <a:r>
              <a:rPr lang="en-US" sz="2200" dirty="0" err="1" smtClean="0"/>
              <a:t>farmin</a:t>
            </a:r>
            <a:r>
              <a:rPr lang="en-US" sz="2200" dirty="0" smtClean="0"/>
              <a:t> settlement where they work as casual laborers for Tagalog lowlanders in exchange for rice, liquor, used clothing, and cash. If they didn't know Tagalog or that they lived in the Philippines when we first me them, the multilingual </a:t>
            </a:r>
            <a:r>
              <a:rPr lang="en-US" sz="2200" dirty="0" err="1" smtClean="0"/>
              <a:t>Agta</a:t>
            </a:r>
            <a:r>
              <a:rPr lang="en-US" sz="2200" dirty="0" smtClean="0"/>
              <a:t> today can often discuss in Tagalog the latest international news stories, and find their way to Manila on the new government road that reached </a:t>
            </a:r>
            <a:r>
              <a:rPr lang="en-US" sz="2200" dirty="0" err="1" smtClean="0"/>
              <a:t>Casiguran</a:t>
            </a:r>
            <a:r>
              <a:rPr lang="en-US" sz="2200" dirty="0" smtClean="0"/>
              <a:t> in 1977. The traditional </a:t>
            </a:r>
            <a:r>
              <a:rPr lang="en-US" sz="2200" dirty="0" err="1" smtClean="0"/>
              <a:t>Agta</a:t>
            </a:r>
            <a:r>
              <a:rPr lang="en-US" sz="2200" dirty="0" smtClean="0"/>
              <a:t> CUTLURE is not endangered, but moribund. The </a:t>
            </a:r>
            <a:r>
              <a:rPr lang="en-US" sz="2200" dirty="0" err="1" smtClean="0"/>
              <a:t>Agta</a:t>
            </a:r>
            <a:r>
              <a:rPr lang="en-US" sz="2200" dirty="0" smtClean="0"/>
              <a:t> have changed today to a post-foraging landless peasant society. </a:t>
            </a:r>
            <a:r>
              <a:rPr lang="en-US" sz="2200" smtClean="0"/>
              <a:t>[Headland]</a:t>
            </a:r>
            <a:endParaRPr lang="en-US" sz="2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TotalTime>
  <Words>633</Words>
  <Application>Microsoft Office PowerPoint</Application>
  <PresentationFormat>On-screen Show (4:3)</PresentationFormat>
  <Paragraphs>95</Paragraphs>
  <Slides>9</Slides>
  <Notes>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1" baseType="lpstr">
      <vt:lpstr>Office Theme</vt:lpstr>
      <vt:lpstr>Document</vt:lpstr>
      <vt:lpstr>The Philippine Language Landscape</vt:lpstr>
      <vt:lpstr>Zorc, Philippine Language Landscape</vt:lpstr>
      <vt:lpstr>Zorc, Philippine Language Landscape</vt:lpstr>
      <vt:lpstr>Understanding the following is critical:</vt:lpstr>
      <vt:lpstr>Slide 5</vt:lpstr>
      <vt:lpstr>Slide 6</vt:lpstr>
      <vt:lpstr>Slide 7</vt:lpstr>
      <vt:lpstr>Slide 8</vt:lpstr>
      <vt:lpstr>Slide 9</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Philippine Language Landscape</dc:title>
  <dc:creator>David Zorc</dc:creator>
  <cp:lastModifiedBy>David Zorc</cp:lastModifiedBy>
  <cp:revision>24</cp:revision>
  <dcterms:created xsi:type="dcterms:W3CDTF">2018-03-18T22:59:43Z</dcterms:created>
  <dcterms:modified xsi:type="dcterms:W3CDTF">2018-03-24T12:20:31Z</dcterms:modified>
</cp:coreProperties>
</file>